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66" r:id="rId4"/>
    <p:sldId id="437" r:id="rId5"/>
    <p:sldId id="278" r:id="rId6"/>
    <p:sldId id="272" r:id="rId7"/>
    <p:sldId id="440" r:id="rId8"/>
    <p:sldId id="273" r:id="rId9"/>
    <p:sldId id="262" r:id="rId10"/>
    <p:sldId id="263" r:id="rId11"/>
    <p:sldId id="264" r:id="rId12"/>
    <p:sldId id="439" r:id="rId13"/>
    <p:sldId id="279" r:id="rId14"/>
    <p:sldId id="438" r:id="rId15"/>
  </p:sldIdLst>
  <p:sldSz cx="12192000" cy="6858000"/>
  <p:notesSz cx="7559675" cy="106918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FF9933"/>
    <a:srgbClr val="FF9966"/>
    <a:srgbClr val="0A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7" autoAdjust="0"/>
    <p:restoredTop sz="95244" autoAdjust="0"/>
  </p:normalViewPr>
  <p:slideViewPr>
    <p:cSldViewPr snapToGrid="0" showGuides="1">
      <p:cViewPr varScale="1">
        <p:scale>
          <a:sx n="104" d="100"/>
          <a:sy n="104" d="100"/>
        </p:scale>
        <p:origin x="144"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_\Documents\000%20PhD\15%20E-Favor%20Presentation\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Profit</c:v>
                </c:pt>
              </c:strCache>
            </c:strRef>
          </c:tx>
          <c:spPr>
            <a:ln w="50800" cap="rnd">
              <a:solidFill>
                <a:srgbClr val="00B0F0"/>
              </a:solidFill>
              <a:round/>
            </a:ln>
            <a:effectLst/>
          </c:spPr>
          <c:marker>
            <c:symbol val="none"/>
          </c:marker>
          <c:dLbls>
            <c:dLbl>
              <c:idx val="0"/>
              <c:layout>
                <c:manualLayout>
                  <c:x val="-6.4859267729086095E-2"/>
                  <c:y val="-5.7452186241245921E-2"/>
                </c:manualLayout>
              </c:layout>
              <c:tx>
                <c:rich>
                  <a:bodyPr/>
                  <a:lstStyle/>
                  <a:p>
                    <a:r>
                      <a:rPr lang="en-US" dirty="0"/>
                      <a:t>£48K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BE-4878-9D80-D3279CF35F5B}"/>
                </c:ext>
              </c:extLst>
            </c:dLbl>
            <c:dLbl>
              <c:idx val="1"/>
              <c:layout>
                <c:manualLayout>
                  <c:x val="-6.8393811420625089E-2"/>
                  <c:y val="-9.8838486072496276E-2"/>
                </c:manualLayout>
              </c:layout>
              <c:tx>
                <c:rich>
                  <a:bodyPr/>
                  <a:lstStyle/>
                  <a:p>
                    <a:r>
                      <a:rPr lang="en-US" dirty="0"/>
                      <a:t>£197K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BE-4878-9D80-D3279CF35F5B}"/>
                </c:ext>
              </c:extLst>
            </c:dLbl>
            <c:dLbl>
              <c:idx val="2"/>
              <c:layout>
                <c:manualLayout>
                  <c:x val="-6.5635164365404744E-2"/>
                  <c:y val="-6.6649141759301547E-2"/>
                </c:manualLayout>
              </c:layout>
              <c:tx>
                <c:rich>
                  <a:bodyPr/>
                  <a:lstStyle/>
                  <a:p>
                    <a:r>
                      <a:rPr lang="en-US" dirty="0"/>
                      <a:t>£505K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BE-4878-9D80-D3279CF35F5B}"/>
                </c:ext>
              </c:extLst>
            </c:dLbl>
            <c:dLbl>
              <c:idx val="3"/>
              <c:layout>
                <c:manualLayout>
                  <c:x val="-8.4680146820843905E-2"/>
                  <c:y val="-3.445979744610686E-2"/>
                </c:manualLayout>
              </c:layout>
              <c:tx>
                <c:rich>
                  <a:bodyPr/>
                  <a:lstStyle/>
                  <a:p>
                    <a:r>
                      <a:rPr lang="en-US" dirty="0"/>
                      <a:t>£1M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159-4973-AE4B-74017F402B50}"/>
                </c:ext>
              </c:extLst>
            </c:dLbl>
            <c:numFmt formatCode="[$£-809]#,##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2025</c:v>
                </c:pt>
                <c:pt idx="1">
                  <c:v>2026</c:v>
                </c:pt>
                <c:pt idx="2">
                  <c:v>2027</c:v>
                </c:pt>
                <c:pt idx="3">
                  <c:v>2028</c:v>
                </c:pt>
              </c:numCache>
            </c:numRef>
          </c:cat>
          <c:val>
            <c:numRef>
              <c:f>Sheet1!$B$2:$B$5</c:f>
              <c:numCache>
                <c:formatCode>General</c:formatCode>
                <c:ptCount val="4"/>
                <c:pt idx="0">
                  <c:v>48.4</c:v>
                </c:pt>
                <c:pt idx="1">
                  <c:v>197.4</c:v>
                </c:pt>
                <c:pt idx="2">
                  <c:v>505.3</c:v>
                </c:pt>
                <c:pt idx="3">
                  <c:v>1000</c:v>
                </c:pt>
              </c:numCache>
            </c:numRef>
          </c:val>
          <c:smooth val="0"/>
          <c:extLst>
            <c:ext xmlns:c16="http://schemas.microsoft.com/office/drawing/2014/chart" uri="{C3380CC4-5D6E-409C-BE32-E72D297353CC}">
              <c16:uniqueId val="{00000000-E4BE-4878-9D80-D3279CF35F5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657360152"/>
        <c:axId val="657361136"/>
      </c:lineChart>
      <c:catAx>
        <c:axId val="65736015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1600" b="1"/>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7361136"/>
        <c:crosses val="autoZero"/>
        <c:auto val="1"/>
        <c:lblAlgn val="ctr"/>
        <c:lblOffset val="100"/>
        <c:noMultiLvlLbl val="0"/>
      </c:catAx>
      <c:valAx>
        <c:axId val="657361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GB" sz="1600" b="1" i="0" u="none" strike="noStrike" baseline="0" dirty="0"/>
                  <a:t>Revenue (in Thousands of Pounds)</a:t>
                </a:r>
                <a:endParaRPr lang="en-GB" sz="1600" b="1" dirty="0"/>
              </a:p>
            </c:rich>
          </c:tx>
          <c:layout>
            <c:manualLayout>
              <c:xMode val="edge"/>
              <c:yMode val="edge"/>
              <c:x val="1.5172558803711619E-2"/>
              <c:y val="0.2606799193347342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7360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0.21687</cdr:x>
      <cdr:y>0.8115</cdr:y>
    </cdr:from>
    <cdr:to>
      <cdr:x>0.23593</cdr:x>
      <cdr:y>0.84494</cdr:y>
    </cdr:to>
    <cdr:sp macro="" textlink="">
      <cdr:nvSpPr>
        <cdr:cNvPr id="2" name="Flowchart: Connector 1">
          <a:extLst xmlns:a="http://schemas.openxmlformats.org/drawingml/2006/main">
            <a:ext uri="{FF2B5EF4-FFF2-40B4-BE49-F238E27FC236}">
              <a16:creationId xmlns:a16="http://schemas.microsoft.com/office/drawing/2014/main" id="{6688DC66-6B00-4AFE-96AC-9A2CEFD2C2EE}"/>
            </a:ext>
          </a:extLst>
        </cdr:cNvPr>
        <cdr:cNvSpPr/>
      </cdr:nvSpPr>
      <cdr:spPr>
        <a:xfrm xmlns:a="http://schemas.openxmlformats.org/drawingml/2006/main">
          <a:off x="1996781" y="4482360"/>
          <a:ext cx="175490" cy="184727"/>
        </a:xfrm>
        <a:prstGeom xmlns:a="http://schemas.openxmlformats.org/drawingml/2006/main" prst="flowChartConnector">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0.43204</cdr:x>
      <cdr:y>0.70531</cdr:y>
    </cdr:from>
    <cdr:to>
      <cdr:x>0.4511</cdr:x>
      <cdr:y>0.73876</cdr:y>
    </cdr:to>
    <cdr:sp macro="" textlink="">
      <cdr:nvSpPr>
        <cdr:cNvPr id="3" name="Flowchart: Connector 2">
          <a:extLst xmlns:a="http://schemas.openxmlformats.org/drawingml/2006/main">
            <a:ext uri="{FF2B5EF4-FFF2-40B4-BE49-F238E27FC236}">
              <a16:creationId xmlns:a16="http://schemas.microsoft.com/office/drawing/2014/main" id="{82FC5B9C-D221-4347-8F22-0685C4CBD77E}"/>
            </a:ext>
          </a:extLst>
        </cdr:cNvPr>
        <cdr:cNvSpPr/>
      </cdr:nvSpPr>
      <cdr:spPr>
        <a:xfrm xmlns:a="http://schemas.openxmlformats.org/drawingml/2006/main">
          <a:off x="3977981" y="3895850"/>
          <a:ext cx="175490" cy="184727"/>
        </a:xfrm>
        <a:prstGeom xmlns:a="http://schemas.openxmlformats.org/drawingml/2006/main" prst="flowChartConnector">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0.86339</cdr:x>
      <cdr:y>0.15517</cdr:y>
    </cdr:from>
    <cdr:to>
      <cdr:x>0.88245</cdr:x>
      <cdr:y>0.18861</cdr:y>
    </cdr:to>
    <cdr:sp macro="" textlink="">
      <cdr:nvSpPr>
        <cdr:cNvPr id="4" name="Flowchart: Connector 3">
          <a:extLst xmlns:a="http://schemas.openxmlformats.org/drawingml/2006/main">
            <a:ext uri="{FF2B5EF4-FFF2-40B4-BE49-F238E27FC236}">
              <a16:creationId xmlns:a16="http://schemas.microsoft.com/office/drawing/2014/main" id="{82FC5B9C-D221-4347-8F22-0685C4CBD77E}"/>
            </a:ext>
          </a:extLst>
        </cdr:cNvPr>
        <cdr:cNvSpPr/>
      </cdr:nvSpPr>
      <cdr:spPr>
        <a:xfrm xmlns:a="http://schemas.openxmlformats.org/drawingml/2006/main">
          <a:off x="7949617" y="857087"/>
          <a:ext cx="175490" cy="184727"/>
        </a:xfrm>
        <a:prstGeom xmlns:a="http://schemas.openxmlformats.org/drawingml/2006/main" prst="flowChartConnector">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zh-CN" sz="4400" b="0" strike="noStrike" spc="-1">
                <a:solidFill>
                  <a:srgbClr val="000000"/>
                </a:solidFill>
                <a:latin typeface="Arial" panose="020B0604020202020204"/>
              </a:rPr>
              <a:t>单击以移动幻灯片</a:t>
            </a:r>
            <a:endParaRPr lang="en-GB" sz="4400" b="0" strike="noStrike" spc="-1">
              <a:solidFill>
                <a:srgbClr val="000000"/>
              </a:solidFill>
              <a:latin typeface="Arial" panose="020B0604020202020204"/>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5900" indent="0">
              <a:buNone/>
            </a:pPr>
            <a:r>
              <a:rPr lang="zh-CN" sz="2000" b="0" strike="noStrike" spc="-1">
                <a:solidFill>
                  <a:srgbClr val="000000"/>
                </a:solidFill>
                <a:latin typeface="Arial" panose="020B0604020202020204"/>
              </a:rPr>
              <a:t>点击编辑备注格式</a:t>
            </a:r>
            <a:endParaRPr lang="en-GB" sz="2000" b="0" strike="noStrike" spc="-1">
              <a:solidFill>
                <a:srgbClr val="000000"/>
              </a:solidFill>
              <a:latin typeface="Arial" panose="020B0604020202020204"/>
            </a:endParaRP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panose="02020603050405020304"/>
              </a:rPr>
              <a:t>&lt;页眉&gt;</a:t>
            </a:r>
          </a:p>
        </p:txBody>
      </p:sp>
      <p:sp>
        <p:nvSpPr>
          <p:cNvPr id="44"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panose="02020603050405020304"/>
              </a:defRPr>
            </a:lvl1pPr>
          </a:lstStyle>
          <a:p>
            <a:pPr indent="0" algn="r">
              <a:buNone/>
            </a:pPr>
            <a:r>
              <a:rPr lang="en-GB" sz="1400" b="0" strike="noStrike" spc="-1">
                <a:solidFill>
                  <a:srgbClr val="000000"/>
                </a:solidFill>
                <a:latin typeface="Times New Roman" panose="02020603050405020304"/>
              </a:rPr>
              <a:t>&lt;日期/时间&gt;</a:t>
            </a: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panose="02020603050405020304"/>
              </a:defRPr>
            </a:lvl1pPr>
          </a:lstStyle>
          <a:p>
            <a:pPr indent="0">
              <a:buNone/>
            </a:pPr>
            <a:r>
              <a:rPr lang="en-GB" sz="1400" b="0" strike="noStrike" spc="-1">
                <a:solidFill>
                  <a:srgbClr val="000000"/>
                </a:solidFill>
                <a:latin typeface="Times New Roman" panose="02020603050405020304"/>
              </a:rPr>
              <a:t>&lt;页脚&gt;</a:t>
            </a: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panose="02020603050405020304"/>
              </a:defRPr>
            </a:lvl1pPr>
          </a:lstStyle>
          <a:p>
            <a:pPr indent="0" algn="r">
              <a:buNone/>
            </a:pPr>
            <a:fld id="{3F36BEDF-AB01-4FA2-A765-CED5971F6E43}" type="slidenum">
              <a:rPr lang="en-GB" sz="1400" b="0" strike="noStrike" spc="-1">
                <a:solidFill>
                  <a:srgbClr val="000000"/>
                </a:solidFill>
                <a:latin typeface="Times New Roman" panose="02020603050405020304"/>
              </a:rPr>
              <a:t>‹#›</a:t>
            </a:fld>
            <a:endParaRPr lang="en-GB" sz="1400" b="0" strike="noStrike" spc="-1">
              <a:solidFill>
                <a:srgbClr val="000000"/>
              </a:solidFill>
              <a:latin typeface="Times New Roman" panose="02020603050405020304"/>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GB" dirty="0"/>
              <a:t>Good morning everyone today I have the pleasure of representing Kegong Diao to introduce Water Software systems and E-</a:t>
            </a:r>
            <a:r>
              <a:rPr lang="en-GB" dirty="0" err="1"/>
              <a:t>favor</a:t>
            </a:r>
            <a:r>
              <a:rPr lang="en-GB" dirty="0"/>
              <a:t> </a:t>
            </a:r>
          </a:p>
          <a:p>
            <a:endParaRPr lang="en-GB" dirty="0"/>
          </a:p>
          <a:p>
            <a:endParaRPr lang="en-GB" dirty="0"/>
          </a:p>
          <a:p>
            <a:endParaRPr lang="en-GB" dirty="0"/>
          </a:p>
          <a:p>
            <a:r>
              <a:rPr lang="en-GB" dirty="0"/>
              <a:t>We operate on a subscription –based model and also offer training and consultancy services </a:t>
            </a:r>
          </a:p>
          <a:p>
            <a:r>
              <a:rPr lang="en-GB" sz="1800" dirty="0">
                <a:effectLst/>
                <a:latin typeface="Times New Roman" panose="02020603050405020304" pitchFamily="18" charset="0"/>
                <a:ea typeface="Times New Roman" panose="02020603050405020304" pitchFamily="18" charset="0"/>
              </a:rPr>
              <a:t>particularly for water leakage management.</a:t>
            </a:r>
            <a:endParaRPr lang="en-GB" dirty="0"/>
          </a:p>
          <a:p>
            <a:endParaRPr lang="en-GB" dirty="0"/>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1</a:t>
            </a:fld>
            <a:endParaRPr lang="en-GB" sz="1400" b="0" strike="noStrike" spc="-1">
              <a:solidFill>
                <a:srgbClr val="000000"/>
              </a:solidFill>
              <a:latin typeface="Times New Roman" panose="02020603050405020304"/>
            </a:endParaRPr>
          </a:p>
        </p:txBody>
      </p:sp>
    </p:spTree>
    <p:extLst>
      <p:ext uri="{BB962C8B-B14F-4D97-AF65-F5344CB8AC3E}">
        <p14:creationId xmlns:p14="http://schemas.microsoft.com/office/powerpoint/2010/main" val="2389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Thanks to the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VentureVersity</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grant,  we’ve made substantial progress. By attending various industry events we have been approached by over 10 potential customers, including water companies, water meter suppliers, and consulting firms, all interested in consultancy and feasibility study.</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idx="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36BEDF-AB01-4FA2-A765-CED5971F6E43}" type="slidenum">
              <a:rPr kumimoji="0" lang="en-GB" sz="1400" b="0" i="0" u="none" strike="noStrike" kern="1200" cap="none" spc="-1" normalizeH="0" baseline="0" noProof="0" smtClean="0">
                <a:ln>
                  <a:noFill/>
                </a:ln>
                <a:solidFill>
                  <a:srgbClr val="000000"/>
                </a:solidFill>
                <a:effectLst/>
                <a:uLnTx/>
                <a:uFillTx/>
                <a:latin typeface="Times New Roman" panose="0202060305040502030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1" normalizeH="0" baseline="0" noProof="0">
              <a:ln>
                <a:noFill/>
              </a:ln>
              <a:solidFill>
                <a:srgbClr val="000000"/>
              </a:solidFill>
              <a:effectLst/>
              <a:uLnTx/>
              <a:uFillTx/>
              <a:latin typeface="Times New Roman" panose="02020603050405020304"/>
            </a:endParaRPr>
          </a:p>
        </p:txBody>
      </p:sp>
    </p:spTree>
    <p:extLst>
      <p:ext uri="{BB962C8B-B14F-4D97-AF65-F5344CB8AC3E}">
        <p14:creationId xmlns:p14="http://schemas.microsoft.com/office/powerpoint/2010/main" val="89356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We’ve also improved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Favor</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software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 enhanced its user interface,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and created promotional materials, such as the video we’ll show you today.</a:t>
            </a:r>
            <a:endParaRPr lang="en-GB" sz="1800">
              <a:effectLst/>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13</a:t>
            </a:fld>
            <a:endParaRPr lang="en-GB" sz="1400" b="0" strike="noStrike" spc="-1">
              <a:solidFill>
                <a:srgbClr val="000000"/>
              </a:solidFill>
              <a:latin typeface="Times New Roman" panose="02020603050405020304"/>
            </a:endParaRPr>
          </a:p>
        </p:txBody>
      </p:sp>
    </p:spTree>
    <p:extLst>
      <p:ext uri="{BB962C8B-B14F-4D97-AF65-F5344CB8AC3E}">
        <p14:creationId xmlns:p14="http://schemas.microsoft.com/office/powerpoint/2010/main" val="198977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36BEDF-AB01-4FA2-A765-CED5971F6E43}" type="slidenum">
              <a:rPr kumimoji="0" lang="en-GB" sz="1400" b="0" i="0" u="none" strike="noStrike" kern="1200" cap="none" spc="-1" normalizeH="0" baseline="0" noProof="0" smtClean="0">
                <a:ln>
                  <a:noFill/>
                </a:ln>
                <a:solidFill>
                  <a:srgbClr val="000000"/>
                </a:solidFill>
                <a:effectLst/>
                <a:uLnTx/>
                <a:uFillTx/>
                <a:latin typeface="Times New Roman" panose="0202060305040502030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1" normalizeH="0" baseline="0" noProof="0" dirty="0">
              <a:ln>
                <a:noFill/>
              </a:ln>
              <a:solidFill>
                <a:srgbClr val="000000"/>
              </a:solidFill>
              <a:effectLst/>
              <a:uLnTx/>
              <a:uFillTx/>
              <a:latin typeface="Times New Roman" panose="020206030504050203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Leakage results in significant water loss and penalties for water companies. This is why both authorities and water companies are committed to reducing leakage.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2</a:t>
            </a:fld>
            <a:endParaRPr lang="en-GB" sz="1400" b="0" strike="noStrike" spc="-1">
              <a:solidFill>
                <a:srgbClr val="000000"/>
              </a:solidFill>
              <a:latin typeface="Times New Roman" panose="020206030504050203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For instance, water companies are required to reduce the leakage rate by one-third by 2030, and similar regulations apply to their international counterparts.</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3</a:t>
            </a:fld>
            <a:endParaRPr lang="en-GB" sz="1400" b="0" strike="noStrike" spc="-1">
              <a:solidFill>
                <a:srgbClr val="000000"/>
              </a:solidFill>
              <a:latin typeface="Times New Roman" panose="020206030504050203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573088" y="1336675"/>
            <a:ext cx="6411912" cy="3606800"/>
          </a:xfrm>
          <a:prstGeom prst="rect">
            <a:avLst/>
          </a:prstGeom>
          <a:ln w="0">
            <a:noFill/>
          </a:ln>
        </p:spPr>
      </p:sp>
      <p:sp>
        <p:nvSpPr>
          <p:cNvPr id="219" name="PlaceHolder 2"/>
          <p:cNvSpPr>
            <a:spLocks noGrp="1"/>
          </p:cNvSpPr>
          <p:nvPr>
            <p:ph type="body"/>
          </p:nvPr>
        </p:nvSpPr>
        <p:spPr>
          <a:xfrm>
            <a:off x="755640" y="5145120"/>
            <a:ext cx="6046920" cy="4208760"/>
          </a:xfrm>
          <a:prstGeom prst="rect">
            <a:avLst/>
          </a:prstGeom>
          <a:noFill/>
          <a:ln w="0">
            <a:noFill/>
          </a:ln>
        </p:spPr>
        <p:txBody>
          <a:bodyPr lIns="91440" tIns="45720" rIns="91440" bIns="45720" anchor="t">
            <a:noAutofit/>
          </a:bodyPr>
          <a:lstStyle/>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Our solution is a software called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Favor</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which </a:t>
            </a:r>
            <a:r>
              <a:rPr lang="en-GB"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provides crucial information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to water companies to </a:t>
            </a:r>
            <a:r>
              <a:rPr lang="en-GB"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localize leaks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in their networks with minimal disruption.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Favor</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uses </a:t>
            </a:r>
            <a:r>
              <a:rPr lang="en-GB"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hydraulic models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analyzes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data from sensors to pinpoint leak locations. </a:t>
            </a:r>
          </a:p>
          <a:p>
            <a:pPr>
              <a:lnSpc>
                <a:spcPct val="107000"/>
              </a:lnSpc>
              <a:spcAft>
                <a:spcPts val="800"/>
              </a:spcAft>
            </a:pP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It has been proven to significantly reduce the time needed for leak detection and can identify leaks that other technologies cannot.</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What is the true cost of water leakage?</a:t>
            </a:r>
          </a:p>
          <a:p>
            <a:pPr marL="215900" indent="0">
              <a:lnSpc>
                <a:spcPct val="100000"/>
              </a:lnSpc>
              <a:buNone/>
              <a:tabLst>
                <a:tab pos="0" algn="l"/>
              </a:tabLst>
            </a:pPr>
            <a:r>
              <a:rPr lang="en-GB" sz="2000" b="0" strike="noStrike" spc="-1" dirty="0">
                <a:solidFill>
                  <a:srgbClr val="000000"/>
                </a:solidFill>
                <a:latin typeface="Arial" panose="020B0604020202020204"/>
              </a:rPr>
              <a:t>Water leakage poses a multifaceted challenge to the water industry, impacting various aspects ranging from economic costs to environmental sustainability. Understanding these ramifications underscores the urgency of effective leak detection and reduction strategies.</a:t>
            </a: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Economic Costs:</a:t>
            </a:r>
          </a:p>
          <a:p>
            <a:pPr marL="215900" indent="0">
              <a:lnSpc>
                <a:spcPct val="100000"/>
              </a:lnSpc>
              <a:buNone/>
              <a:tabLst>
                <a:tab pos="0" algn="l"/>
              </a:tabLst>
            </a:pPr>
            <a:r>
              <a:rPr lang="en-GB" sz="2000" b="0" strike="noStrike" spc="-1" dirty="0">
                <a:solidFill>
                  <a:srgbClr val="000000"/>
                </a:solidFill>
                <a:latin typeface="Arial" panose="020B0604020202020204"/>
              </a:rPr>
              <a:t>Infrastructure Repair and Replacement: Constant water leakage puts a strain on infrastructure, leading to increased repair and replacement costs for pipes, valves, and other components of the water distribution network.</a:t>
            </a:r>
          </a:p>
          <a:p>
            <a:pPr marL="215900" indent="0">
              <a:lnSpc>
                <a:spcPct val="100000"/>
              </a:lnSpc>
              <a:buNone/>
              <a:tabLst>
                <a:tab pos="0" algn="l"/>
              </a:tabLst>
            </a:pPr>
            <a:r>
              <a:rPr lang="en-GB" sz="2000" b="0" strike="noStrike" spc="-1" dirty="0">
                <a:solidFill>
                  <a:srgbClr val="000000"/>
                </a:solidFill>
                <a:latin typeface="Arial" panose="020B0604020202020204"/>
              </a:rPr>
              <a:t>Revenue Loss: Unaccounted-for water due to leakage directly translates to revenue loss for water providers. As water is a finite resource, the financial implications are substantial, affecting the industry’s overall economic viability.</a:t>
            </a: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Environmental Impact:</a:t>
            </a:r>
          </a:p>
          <a:p>
            <a:pPr marL="215900" indent="0">
              <a:lnSpc>
                <a:spcPct val="100000"/>
              </a:lnSpc>
              <a:buNone/>
              <a:tabLst>
                <a:tab pos="0" algn="l"/>
              </a:tabLst>
            </a:pPr>
            <a:r>
              <a:rPr lang="en-GB" sz="2000" b="0" strike="noStrike" spc="-1" dirty="0">
                <a:solidFill>
                  <a:srgbClr val="000000"/>
                </a:solidFill>
                <a:latin typeface="Arial" panose="020B0604020202020204"/>
              </a:rPr>
              <a:t>Ecosystem Disruption: Water leakage can lead to changes in local ecosystems, affecting plant and animal life dependent on water sources. Prolonged leakage may disrupt natural habitats, potentially causing irreversible damage.</a:t>
            </a:r>
          </a:p>
          <a:p>
            <a:pPr marL="215900" indent="0">
              <a:lnSpc>
                <a:spcPct val="100000"/>
              </a:lnSpc>
              <a:buNone/>
              <a:tabLst>
                <a:tab pos="0" algn="l"/>
              </a:tabLst>
            </a:pPr>
            <a:r>
              <a:rPr lang="en-GB" sz="2000" b="0" strike="noStrike" spc="-1" dirty="0">
                <a:solidFill>
                  <a:srgbClr val="000000"/>
                </a:solidFill>
                <a:latin typeface="Arial" panose="020B0604020202020204"/>
              </a:rPr>
              <a:t>Energy Consumption: The energy required to pump, treat, and distribute water is significant. When leakage occurs, additional energy is expended to compensate for the lost water, contributing to increased carbon emissions and environmental degradation.</a:t>
            </a: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Resource Scarcity:</a:t>
            </a:r>
          </a:p>
          <a:p>
            <a:pPr marL="215900" indent="0">
              <a:lnSpc>
                <a:spcPct val="100000"/>
              </a:lnSpc>
              <a:buNone/>
              <a:tabLst>
                <a:tab pos="0" algn="l"/>
              </a:tabLst>
            </a:pPr>
            <a:r>
              <a:rPr lang="en-GB" sz="2000" b="0" strike="noStrike" spc="-1" dirty="0">
                <a:solidFill>
                  <a:srgbClr val="000000"/>
                </a:solidFill>
                <a:latin typeface="Arial" panose="020B0604020202020204"/>
              </a:rPr>
              <a:t>Water Scarcity: In regions already facing water scarcity, every drop counts. Water leakage exacerbates scarcity concerns, intensifying competition for available resources and necessitating more sustainable water management practices.</a:t>
            </a:r>
          </a:p>
          <a:p>
            <a:pPr marL="215900" indent="0">
              <a:lnSpc>
                <a:spcPct val="100000"/>
              </a:lnSpc>
              <a:buNone/>
              <a:tabLst>
                <a:tab pos="0" algn="l"/>
              </a:tabLst>
            </a:pPr>
            <a:r>
              <a:rPr lang="en-GB" sz="2000" b="0" strike="noStrike" spc="-1" dirty="0">
                <a:solidFill>
                  <a:srgbClr val="000000"/>
                </a:solidFill>
                <a:latin typeface="Arial" panose="020B0604020202020204"/>
              </a:rPr>
              <a:t>Impact on Agriculture: Agriculture relies heavily on water availability. Pervasive leakage can compromise irrigation systems, affecting crop yields and food production.</a:t>
            </a: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Public Perception and Trust:</a:t>
            </a:r>
          </a:p>
          <a:p>
            <a:pPr marL="215900" indent="0">
              <a:lnSpc>
                <a:spcPct val="100000"/>
              </a:lnSpc>
              <a:buNone/>
              <a:tabLst>
                <a:tab pos="0" algn="l"/>
              </a:tabLst>
            </a:pPr>
            <a:r>
              <a:rPr lang="en-GB" sz="2000" b="0" strike="noStrike" spc="-1" dirty="0">
                <a:solidFill>
                  <a:srgbClr val="000000"/>
                </a:solidFill>
                <a:latin typeface="Arial" panose="020B0604020202020204"/>
              </a:rPr>
              <a:t>Customer Confidence: Frequent water leaks can erode public confidence in water providers. Customers may become disillusioned due to service interruptions, water quality concerns, and the perceived inefficiency of the water supply system.</a:t>
            </a:r>
          </a:p>
          <a:p>
            <a:pPr marL="215900" indent="0">
              <a:lnSpc>
                <a:spcPct val="100000"/>
              </a:lnSpc>
              <a:buNone/>
              <a:tabLst>
                <a:tab pos="0" algn="l"/>
              </a:tabLst>
            </a:pPr>
            <a:r>
              <a:rPr lang="en-GB" sz="2000" b="0" strike="noStrike" spc="-1" dirty="0">
                <a:solidFill>
                  <a:srgbClr val="000000"/>
                </a:solidFill>
                <a:latin typeface="Arial" panose="020B0604020202020204"/>
              </a:rPr>
              <a:t>Regulatory Compliance: Water providers must comply with strict regulations regarding water conservation and leakage reduction. Failure to meet these standards can result in penalties and further financial strain.</a:t>
            </a: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Operational Efficiency:</a:t>
            </a:r>
          </a:p>
          <a:p>
            <a:pPr marL="215900" indent="0">
              <a:lnSpc>
                <a:spcPct val="100000"/>
              </a:lnSpc>
              <a:buNone/>
              <a:tabLst>
                <a:tab pos="0" algn="l"/>
              </a:tabLst>
            </a:pPr>
            <a:r>
              <a:rPr lang="en-GB" sz="2000" b="0" strike="noStrike" spc="-1" dirty="0">
                <a:solidFill>
                  <a:srgbClr val="000000"/>
                </a:solidFill>
                <a:latin typeface="Arial" panose="020B0604020202020204"/>
              </a:rPr>
              <a:t>System Reliability: A water distribution system plagued by leaks is less reliable and efficient. Sustaining optimal pressure levels becomes challenging, leading to potential service disruptions and operational inefficiencies.</a:t>
            </a:r>
          </a:p>
          <a:p>
            <a:pPr marL="215900" indent="0">
              <a:lnSpc>
                <a:spcPct val="100000"/>
              </a:lnSpc>
              <a:buNone/>
              <a:tabLst>
                <a:tab pos="0" algn="l"/>
              </a:tabLst>
            </a:pPr>
            <a:r>
              <a:rPr lang="en-GB" sz="2000" b="0" strike="noStrike" spc="-1" dirty="0">
                <a:solidFill>
                  <a:srgbClr val="000000"/>
                </a:solidFill>
                <a:latin typeface="Arial" panose="020B0604020202020204"/>
              </a:rPr>
              <a:t>Emergency Response: Large-scale leaks can trigger emergency responses, diverting resources and attention from routine maintenance and system improvements.</a:t>
            </a:r>
          </a:p>
          <a:p>
            <a:pPr marL="215900" indent="0">
              <a:lnSpc>
                <a:spcPct val="100000"/>
              </a:lnSpc>
              <a:buNone/>
              <a:tabLst>
                <a:tab pos="0" algn="l"/>
              </a:tabLst>
            </a:pPr>
            <a:endParaRPr lang="en-GB" sz="2000" b="0" strike="noStrike" spc="-1" dirty="0">
              <a:solidFill>
                <a:srgbClr val="000000"/>
              </a:solidFill>
              <a:latin typeface="Arial" panose="020B0604020202020204"/>
            </a:endParaRPr>
          </a:p>
          <a:p>
            <a:pPr marL="215900" indent="0">
              <a:lnSpc>
                <a:spcPct val="100000"/>
              </a:lnSpc>
              <a:buNone/>
              <a:tabLst>
                <a:tab pos="0" algn="l"/>
              </a:tabLst>
            </a:pPr>
            <a:r>
              <a:rPr lang="en-GB" sz="2000" b="0" strike="noStrike" spc="-1" dirty="0">
                <a:solidFill>
                  <a:srgbClr val="000000"/>
                </a:solidFill>
                <a:latin typeface="Arial" panose="020B0604020202020204"/>
              </a:rPr>
              <a:t>Social Responsibility:</a:t>
            </a:r>
          </a:p>
          <a:p>
            <a:pPr marL="215900" indent="0">
              <a:lnSpc>
                <a:spcPct val="100000"/>
              </a:lnSpc>
              <a:buNone/>
              <a:tabLst>
                <a:tab pos="0" algn="l"/>
              </a:tabLst>
            </a:pPr>
            <a:r>
              <a:rPr lang="en-GB" sz="2000" b="0" strike="noStrike" spc="-1" dirty="0">
                <a:solidFill>
                  <a:srgbClr val="000000"/>
                </a:solidFill>
                <a:latin typeface="Arial" panose="020B0604020202020204"/>
              </a:rPr>
              <a:t>Community Impact: Water scarcity and environmental degradation affect communities, particularly vulnerable populations. Water providers have a social responsibility to address leakage issues for the well-being of the communities they serve.</a:t>
            </a:r>
          </a:p>
        </p:txBody>
      </p:sp>
      <p:sp>
        <p:nvSpPr>
          <p:cNvPr id="220" name="PlaceHolder 3"/>
          <p:cNvSpPr>
            <a:spLocks noGrp="1"/>
          </p:cNvSpPr>
          <p:nvPr>
            <p:ph type="sldNum" idx="7"/>
          </p:nvPr>
        </p:nvSpPr>
        <p:spPr>
          <a:xfrm>
            <a:off x="4281480" y="10155240"/>
            <a:ext cx="3275280" cy="534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strike="noStrike" spc="-1">
                <a:solidFill>
                  <a:srgbClr val="000000"/>
                </a:solidFill>
                <a:latin typeface="Times New Roman" panose="02020603050405020304"/>
              </a:defRPr>
            </a:lvl1pPr>
          </a:lstStyle>
          <a:p>
            <a:pPr indent="0" algn="r">
              <a:lnSpc>
                <a:spcPct val="100000"/>
              </a:lnSpc>
              <a:buNone/>
              <a:tabLst>
                <a:tab pos="0" algn="l"/>
              </a:tabLst>
            </a:pPr>
            <a:fld id="{52C5B37C-F7C0-454A-8231-028F20673E61}" type="slidenum">
              <a:rPr lang="en-GB" sz="1200" b="0" strike="noStrike" spc="-1">
                <a:solidFill>
                  <a:srgbClr val="000000"/>
                </a:solidFill>
                <a:latin typeface="Times New Roman" panose="02020603050405020304"/>
              </a:rPr>
              <a:t>5</a:t>
            </a:fld>
            <a:endParaRPr lang="en-GB" sz="1200" b="0" strike="noStrike" spc="-1">
              <a:solidFill>
                <a:srgbClr val="000000"/>
              </a:solidFill>
              <a:latin typeface="Times New Roman" panose="02020603050405020304"/>
            </a:endParaRPr>
          </a:p>
        </p:txBody>
      </p:sp>
    </p:spTree>
    <p:extLst>
      <p:ext uri="{BB962C8B-B14F-4D97-AF65-F5344CB8AC3E}">
        <p14:creationId xmlns:p14="http://schemas.microsoft.com/office/powerpoint/2010/main" val="171343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573088" y="1336675"/>
            <a:ext cx="6411912" cy="3606800"/>
          </a:xfrm>
          <a:prstGeom prst="rect">
            <a:avLst/>
          </a:prstGeom>
          <a:ln w="0">
            <a:noFill/>
          </a:ln>
        </p:spPr>
      </p:sp>
      <p:sp>
        <p:nvSpPr>
          <p:cNvPr id="222" name="PlaceHolder 2"/>
          <p:cNvSpPr>
            <a:spLocks noGrp="1"/>
          </p:cNvSpPr>
          <p:nvPr>
            <p:ph type="body"/>
          </p:nvPr>
        </p:nvSpPr>
        <p:spPr>
          <a:xfrm>
            <a:off x="755640" y="5145120"/>
            <a:ext cx="6046920" cy="4208760"/>
          </a:xfrm>
          <a:prstGeom prst="rect">
            <a:avLst/>
          </a:prstGeom>
          <a:noFill/>
          <a:ln w="0">
            <a:noFill/>
          </a:ln>
        </p:spPr>
        <p:txBody>
          <a:bodyPr lIns="91440" tIns="45720" rIns="91440" bIns="45720" anchor="t">
            <a:noAutofit/>
          </a:bodyPr>
          <a:lstStyle/>
          <a:p>
            <a:pPr marL="215900" indent="0">
              <a:buNone/>
            </a:pPr>
            <a:r>
              <a:rPr lang="en-GB" sz="1800" b="0" strike="noStrike" spc="-1" dirty="0">
                <a:solidFill>
                  <a:srgbClr val="000000"/>
                </a:solidFill>
                <a:latin typeface="Arial" panose="020B0604020202020204"/>
              </a:rPr>
              <a:t>We have formed a diverse team with expertise in various areas such as:</a:t>
            </a:r>
          </a:p>
          <a:p>
            <a:pPr marL="215900" indent="0">
              <a:buNone/>
            </a:pPr>
            <a:r>
              <a:rPr lang="en-GB" sz="1800" b="0" strike="noStrike" spc="-1" dirty="0">
                <a:solidFill>
                  <a:srgbClr val="000000"/>
                </a:solidFill>
                <a:latin typeface="Arial" panose="020B0604020202020204"/>
              </a:rPr>
              <a:t>Utility… maker</a:t>
            </a:r>
          </a:p>
          <a:p>
            <a:pPr marL="215900" indent="0">
              <a:buNone/>
            </a:pPr>
            <a:r>
              <a:rPr lang="en-GB" sz="1800" b="0" strike="noStrike" spc="-1" dirty="0">
                <a:solidFill>
                  <a:srgbClr val="000000"/>
                </a:solidFill>
                <a:latin typeface="Arial" panose="020B0604020202020204"/>
              </a:rPr>
              <a:t>Business … adviser</a:t>
            </a:r>
          </a:p>
          <a:p>
            <a:pPr marL="215900" indent="0">
              <a:buNone/>
            </a:pPr>
            <a:r>
              <a:rPr lang="en-GB" sz="1800" b="0" strike="noStrike" spc="-1" dirty="0">
                <a:solidFill>
                  <a:srgbClr val="000000"/>
                </a:solidFill>
                <a:latin typeface="Arial" panose="020B0604020202020204"/>
              </a:rPr>
              <a:t>Students</a:t>
            </a:r>
          </a:p>
          <a:p>
            <a:pPr marL="215900" indent="0">
              <a:buNone/>
            </a:pPr>
            <a:endParaRPr lang="en-GB" sz="1800" b="0" strike="noStrike" spc="-1" dirty="0">
              <a:solidFill>
                <a:srgbClr val="000000"/>
              </a:solidFill>
              <a:latin typeface="Arial" panose="020B0604020202020204"/>
            </a:endParaRPr>
          </a:p>
          <a:p>
            <a:pPr marL="215900" indent="0">
              <a:buNone/>
            </a:pPr>
            <a:r>
              <a:rPr lang="en-GB" sz="1800" b="0" strike="noStrike" spc="-1" dirty="0">
                <a:solidFill>
                  <a:srgbClr val="000000"/>
                </a:solidFill>
                <a:latin typeface="Arial" panose="020B0604020202020204"/>
              </a:rPr>
              <a:t>In addition, we are supported by both internal mentors and external industry experts</a:t>
            </a:r>
          </a:p>
          <a:p>
            <a:pPr marL="215900" indent="0">
              <a:buNone/>
            </a:pPr>
            <a:r>
              <a:rPr lang="en-GB" sz="1800" b="0" strike="noStrike" spc="-1" dirty="0">
                <a:solidFill>
                  <a:srgbClr val="000000"/>
                </a:solidFill>
                <a:latin typeface="Arial" panose="020B0604020202020204"/>
              </a:rPr>
              <a:t> </a:t>
            </a:r>
          </a:p>
          <a:p>
            <a:pPr marL="215900" indent="0">
              <a:buNone/>
            </a:pPr>
            <a:endParaRPr lang="en-GB" sz="1800" b="0" strike="noStrike" spc="-1" dirty="0">
              <a:solidFill>
                <a:srgbClr val="000000"/>
              </a:solidFill>
              <a:latin typeface="Arial" panose="020B0604020202020204"/>
            </a:endParaRPr>
          </a:p>
          <a:p>
            <a:pPr marL="215900" indent="0">
              <a:buNone/>
            </a:pPr>
            <a:endParaRPr lang="en-GB" sz="1800" b="0" strike="noStrike" spc="-1" dirty="0">
              <a:solidFill>
                <a:srgbClr val="000000"/>
              </a:solidFill>
              <a:latin typeface="Arial" panose="020B0604020202020204"/>
            </a:endParaRPr>
          </a:p>
        </p:txBody>
      </p:sp>
      <p:sp>
        <p:nvSpPr>
          <p:cNvPr id="223" name="PlaceHolder 3"/>
          <p:cNvSpPr>
            <a:spLocks noGrp="1"/>
          </p:cNvSpPr>
          <p:nvPr>
            <p:ph type="sldNum" idx="8"/>
          </p:nvPr>
        </p:nvSpPr>
        <p:spPr>
          <a:xfrm>
            <a:off x="4281480" y="10155240"/>
            <a:ext cx="3275280" cy="5349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GB" sz="1200" b="0" strike="noStrike" spc="-1">
                <a:solidFill>
                  <a:srgbClr val="000000"/>
                </a:solidFill>
                <a:latin typeface="Times New Roman" panose="02020603050405020304"/>
              </a:defRPr>
            </a:lvl1pPr>
          </a:lstStyle>
          <a:p>
            <a:pPr indent="0" algn="r">
              <a:lnSpc>
                <a:spcPct val="100000"/>
              </a:lnSpc>
              <a:buNone/>
              <a:tabLst>
                <a:tab pos="0" algn="l"/>
              </a:tabLst>
            </a:pPr>
            <a:fld id="{46F61A0B-DD7D-487F-AC18-A305A2E65F63}" type="slidenum">
              <a:rPr lang="en-GB" sz="1200" b="0" strike="noStrike" spc="-1">
                <a:solidFill>
                  <a:srgbClr val="000000"/>
                </a:solidFill>
                <a:latin typeface="Times New Roman" panose="02020603050405020304"/>
              </a:rPr>
              <a:t>6</a:t>
            </a:fld>
            <a:endParaRPr lang="en-GB" sz="1200" b="0" strike="noStrike" spc="-1">
              <a:solidFill>
                <a:srgbClr val="000000"/>
              </a:solidFill>
              <a:latin typeface="Times New Roman" panose="02020603050405020304"/>
            </a:endParaRPr>
          </a:p>
        </p:txBody>
      </p:sp>
    </p:spTree>
    <p:extLst>
      <p:ext uri="{BB962C8B-B14F-4D97-AF65-F5344CB8AC3E}">
        <p14:creationId xmlns:p14="http://schemas.microsoft.com/office/powerpoint/2010/main" val="402661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GB" dirty="0"/>
              <a:t>Of course, there are competitors, however, E-</a:t>
            </a:r>
            <a:r>
              <a:rPr lang="en-GB" dirty="0" err="1"/>
              <a:t>favor</a:t>
            </a:r>
            <a:r>
              <a:rPr lang="en-GB" dirty="0"/>
              <a:t> has a unique advantage. It has a 100% accuracy rate with no randomness in its results. </a:t>
            </a:r>
          </a:p>
          <a:p>
            <a:endParaRPr lang="en-GB" dirty="0"/>
          </a:p>
          <a:p>
            <a:r>
              <a:rPr lang="en-GB" dirty="0"/>
              <a:t>Many of our competitors are interested in collaborating with us rather than competing</a:t>
            </a:r>
          </a:p>
          <a:p>
            <a:endParaRPr lang="en-GB" dirty="0"/>
          </a:p>
          <a:p>
            <a:endParaRPr lang="en-GB" dirty="0"/>
          </a:p>
          <a:p>
            <a:r>
              <a:rPr lang="en-GB" dirty="0"/>
              <a:t>Additionally, we are the only company with a clear record of customer growth.</a:t>
            </a:r>
          </a:p>
          <a:p>
            <a:endParaRPr lang="en-GB" dirty="0"/>
          </a:p>
          <a:p>
            <a:endParaRPr lang="en-GB" dirty="0"/>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8</a:t>
            </a:fld>
            <a:endParaRPr lang="en-GB" sz="1400" b="0" strike="noStrike" spc="-1">
              <a:solidFill>
                <a:srgbClr val="000000"/>
              </a:solidFill>
              <a:latin typeface="Times New Roman" panose="02020603050405020304"/>
            </a:endParaRPr>
          </a:p>
        </p:txBody>
      </p:sp>
    </p:spTree>
    <p:extLst>
      <p:ext uri="{BB962C8B-B14F-4D97-AF65-F5344CB8AC3E}">
        <p14:creationId xmlns:p14="http://schemas.microsoft.com/office/powerpoint/2010/main" val="319731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573088" y="1336675"/>
            <a:ext cx="6410325" cy="3605213"/>
          </a:xfrm>
          <a:prstGeom prst="rect">
            <a:avLst/>
          </a:prstGeom>
          <a:ln w="0">
            <a:noFill/>
          </a:ln>
        </p:spPr>
      </p:sp>
      <p:sp>
        <p:nvSpPr>
          <p:cNvPr id="225" name="PlaceHolder 2"/>
          <p:cNvSpPr>
            <a:spLocks noGrp="1"/>
          </p:cNvSpPr>
          <p:nvPr>
            <p:ph type="body"/>
          </p:nvPr>
        </p:nvSpPr>
        <p:spPr>
          <a:xfrm>
            <a:off x="755640" y="5145120"/>
            <a:ext cx="6045840" cy="4207680"/>
          </a:xfrm>
          <a:prstGeom prst="rect">
            <a:avLst/>
          </a:prstGeom>
          <a:noFill/>
          <a:ln w="0">
            <a:noFill/>
          </a:ln>
        </p:spPr>
        <p:txBody>
          <a:bodyPr lIns="91440" tIns="45720" rIns="91440" bIns="45720" anchor="t">
            <a:noAutofit/>
          </a:bodyPr>
          <a:lstStyle/>
          <a:p>
            <a:pPr marL="215900" indent="0">
              <a:buNone/>
            </a:pPr>
            <a:r>
              <a:rPr lang="en-GB" sz="1800" b="0" strike="noStrike" spc="-1" dirty="0">
                <a:solidFill>
                  <a:srgbClr val="000000"/>
                </a:solidFill>
                <a:latin typeface="Arial" panose="020B0604020202020204"/>
              </a:rPr>
              <a:t>Founded in 2011,  we worked with the largest water supply company in the UK, achieving technical verification and reaching TRL7.</a:t>
            </a:r>
          </a:p>
          <a:p>
            <a:pPr marL="215900" indent="0">
              <a:buNone/>
            </a:pPr>
            <a:endParaRPr lang="en-GB" sz="1800" b="0" strike="noStrike" spc="-1" dirty="0">
              <a:solidFill>
                <a:srgbClr val="000000"/>
              </a:solidFill>
              <a:latin typeface="Arial" panose="020B0604020202020204"/>
            </a:endParaRPr>
          </a:p>
          <a:p>
            <a:pPr marL="215900" indent="0">
              <a:buNone/>
            </a:pPr>
            <a:r>
              <a:rPr lang="en-GB" sz="1800" b="0" strike="noStrike" spc="-1" dirty="0">
                <a:solidFill>
                  <a:srgbClr val="000000"/>
                </a:solidFill>
                <a:latin typeface="Arial" panose="020B0604020202020204"/>
              </a:rPr>
              <a:t>This demonstrates our 100% success rate. Since then, we have built our reputation through consulting projects and received both internal and external funding, including several grants for further development</a:t>
            </a:r>
          </a:p>
        </p:txBody>
      </p:sp>
      <p:sp>
        <p:nvSpPr>
          <p:cNvPr id="226" name="PlaceHolder 3"/>
          <p:cNvSpPr>
            <a:spLocks noGrp="1"/>
          </p:cNvSpPr>
          <p:nvPr>
            <p:ph type="sldNum" idx="9"/>
          </p:nvPr>
        </p:nvSpPr>
        <p:spPr>
          <a:xfrm>
            <a:off x="4281480" y="10155240"/>
            <a:ext cx="3274200" cy="5338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GB" sz="1200" b="0" strike="noStrike" spc="-1">
                <a:solidFill>
                  <a:srgbClr val="000000"/>
                </a:solidFill>
                <a:latin typeface="Times New Roman" panose="02020603050405020304"/>
                <a:ea typeface="+mn-ea"/>
              </a:defRPr>
            </a:lvl1pPr>
          </a:lstStyle>
          <a:p>
            <a:pPr indent="0" algn="r" defTabSz="914400">
              <a:lnSpc>
                <a:spcPct val="100000"/>
              </a:lnSpc>
              <a:buNone/>
              <a:tabLst>
                <a:tab pos="0" algn="l"/>
              </a:tabLst>
            </a:pPr>
            <a:fld id="{E9F8C7FA-D027-4035-9CD2-BB70D97B60D4}" type="slidenum">
              <a:rPr lang="en-GB" sz="1200" b="0" strike="noStrike" spc="-1">
                <a:solidFill>
                  <a:srgbClr val="000000"/>
                </a:solidFill>
                <a:latin typeface="Times New Roman" panose="02020603050405020304"/>
                <a:ea typeface="+mn-ea"/>
              </a:rPr>
              <a:t>9</a:t>
            </a:fld>
            <a:endParaRPr lang="en-GB" sz="1200" b="0" strike="noStrike" spc="-1">
              <a:solidFill>
                <a:srgbClr val="000000"/>
              </a:solidFill>
              <a:latin typeface="Times New Roman" panose="020206030504050203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GB" dirty="0"/>
              <a:t>Our business model primarily relies on software licensing, complemented by paid training and consultancy.</a:t>
            </a:r>
          </a:p>
          <a:p>
            <a:endParaRPr lang="en-GB" dirty="0"/>
          </a:p>
          <a:p>
            <a:r>
              <a:rPr lang="en-GB" dirty="0"/>
              <a:t>Starting in the UK, we aim to expand worldwide</a:t>
            </a:r>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10</a:t>
            </a:fld>
            <a:endParaRPr lang="en-GB" sz="1400" b="0" strike="noStrike" spc="-1">
              <a:solidFill>
                <a:srgbClr val="000000"/>
              </a:solidFill>
              <a:latin typeface="Times New Roman" panose="02020603050405020304"/>
            </a:endParaRPr>
          </a:p>
        </p:txBody>
      </p:sp>
    </p:spTree>
    <p:extLst>
      <p:ext uri="{BB962C8B-B14F-4D97-AF65-F5344CB8AC3E}">
        <p14:creationId xmlns:p14="http://schemas.microsoft.com/office/powerpoint/2010/main" val="187461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GB" dirty="0"/>
              <a:t>We are very modest in, 10 times * 2-3 million</a:t>
            </a:r>
          </a:p>
          <a:p>
            <a:endParaRPr lang="en-GB" dirty="0"/>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With this conservative estimation, we expect to reach half a million in revenue within three years.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idx="6"/>
          </p:nvPr>
        </p:nvSpPr>
        <p:spPr/>
        <p:txBody>
          <a:bodyPr/>
          <a:lstStyle/>
          <a:p>
            <a:pPr indent="0" algn="r">
              <a:buNone/>
            </a:pPr>
            <a:fld id="{3F36BEDF-AB01-4FA2-A765-CED5971F6E43}" type="slidenum">
              <a:rPr lang="en-GB" sz="1400" b="0" strike="noStrike" spc="-1" smtClean="0">
                <a:solidFill>
                  <a:srgbClr val="000000"/>
                </a:solidFill>
                <a:latin typeface="Times New Roman" panose="02020603050405020304"/>
              </a:rPr>
              <a:t>11</a:t>
            </a:fld>
            <a:endParaRPr lang="en-GB" sz="1400" b="0" strike="noStrike" spc="-1">
              <a:solidFill>
                <a:srgbClr val="000000"/>
              </a:solidFill>
              <a:latin typeface="Times New Roman" panose="020206030504050203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1513606-F1AE-44D2-A52E-4A1B64480683}" type="slidenum">
              <a:rPr/>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46983D9-A9FC-4C8E-BAC0-7DF17CE849E0}" type="slidenum">
              <a:r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03E5BEBE-10D4-4D88-93F5-D1FFF22687D1}" type="slidenum">
              <a:rPr/>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3703EF01-844E-423F-845D-1C43E91B1091}" type="slidenum">
              <a:rPr/>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panose="020B0604020202020204"/>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6A1814D9-732A-413E-AC3A-E3F0E511142B}" type="slidenum">
              <a:rPr/>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6F68A43E-0FB9-4B44-BF88-9E8F8E7464EF}" type="slidenum">
              <a:rPr/>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3D797C2-376E-4197-8C52-83763C187E6E}" type="slidenum">
              <a:r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7B6D49CD-FD72-4520-856F-925FC048FAE9}" type="slidenum">
              <a:r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panose="020B0604020202020204"/>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956DF23-2C63-49D4-B4C0-D13F40264DDD}" type="slidenum">
              <a:r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28A79C1-7A71-4A4B-878D-BF39B2A4F741}" type="slidenum">
              <a:r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3A2E863-1F79-4704-9A5F-E30088A4040C}" type="slidenum">
              <a:r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panose="020B0604020202020204"/>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5"/>
              </a:spcBef>
              <a:buNone/>
            </a:pPr>
            <a:endParaRPr lang="en-GB" sz="3200" b="0" strike="noStrike" spc="-1">
              <a:solidFill>
                <a:srgbClr val="000000"/>
              </a:solidFill>
              <a:latin typeface="Arial" panose="020B0604020202020204"/>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A3DBCD3-FFF5-49F0-B870-7015C0CCF56A}" type="slidenum">
              <a:r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08320" cy="3585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GB" sz="1400" b="0" strike="noStrike" spc="-1">
                <a:solidFill>
                  <a:srgbClr val="000000"/>
                </a:solidFill>
                <a:latin typeface="Times New Roman" panose="02020603050405020304"/>
              </a:defRPr>
            </a:lvl1pPr>
          </a:lstStyle>
          <a:p>
            <a:pPr indent="0" algn="ctr" defTabSz="914400">
              <a:lnSpc>
                <a:spcPct val="100000"/>
              </a:lnSpc>
              <a:buNone/>
              <a:tabLst>
                <a:tab pos="0" algn="l"/>
              </a:tabLst>
            </a:pPr>
            <a:r>
              <a:rPr lang="en-GB" sz="1400" b="0" strike="noStrike" spc="-1">
                <a:solidFill>
                  <a:srgbClr val="000000"/>
                </a:solidFill>
                <a:latin typeface="Times New Roman" panose="02020603050405020304"/>
              </a:rPr>
              <a:t>&lt;页脚&gt;</a:t>
            </a:r>
          </a:p>
        </p:txBody>
      </p:sp>
      <p:sp>
        <p:nvSpPr>
          <p:cNvPr id="6" name="PlaceHolder 2"/>
          <p:cNvSpPr>
            <a:spLocks noGrp="1"/>
          </p:cNvSpPr>
          <p:nvPr>
            <p:ph type="sldNum" idx="2"/>
          </p:nvPr>
        </p:nvSpPr>
        <p:spPr>
          <a:xfrm>
            <a:off x="8610480" y="6356520"/>
            <a:ext cx="2736720" cy="3585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GB" sz="1200" b="0" strike="noStrike" spc="-1">
                <a:solidFill>
                  <a:schemeClr val="dk1">
                    <a:tint val="82000"/>
                  </a:schemeClr>
                </a:solidFill>
                <a:latin typeface="Aptos"/>
              </a:defRPr>
            </a:lvl1pPr>
          </a:lstStyle>
          <a:p>
            <a:pPr indent="0" algn="r" defTabSz="914400">
              <a:lnSpc>
                <a:spcPct val="100000"/>
              </a:lnSpc>
              <a:buNone/>
              <a:tabLst>
                <a:tab pos="0" algn="l"/>
              </a:tabLst>
            </a:pPr>
            <a:fld id="{A6D8AB45-7A46-4A87-B0F2-FC3B0132A0FE}" type="slidenum">
              <a:rPr lang="en-GB" sz="1200" b="0" strike="noStrike" spc="-1">
                <a:solidFill>
                  <a:schemeClr val="dk1">
                    <a:tint val="82000"/>
                  </a:schemeClr>
                </a:solidFill>
                <a:latin typeface="Aptos"/>
              </a:rPr>
              <a:t>‹#›</a:t>
            </a:fld>
            <a:endParaRPr lang="en-GB" sz="1200" b="0" strike="noStrike" spc="-1">
              <a:solidFill>
                <a:srgbClr val="000000"/>
              </a:solidFill>
              <a:latin typeface="Times New Roman" panose="02020603050405020304"/>
            </a:endParaRPr>
          </a:p>
        </p:txBody>
      </p:sp>
      <p:sp>
        <p:nvSpPr>
          <p:cNvPr id="2" name="PlaceHolder 3"/>
          <p:cNvSpPr>
            <a:spLocks noGrp="1"/>
          </p:cNvSpPr>
          <p:nvPr>
            <p:ph type="dt" idx="3"/>
          </p:nvPr>
        </p:nvSpPr>
        <p:spPr>
          <a:xfrm>
            <a:off x="838080" y="6356520"/>
            <a:ext cx="2736720" cy="35856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panose="02020603050405020304"/>
              </a:defRPr>
            </a:lvl1pPr>
          </a:lstStyle>
          <a:p>
            <a:pPr indent="0">
              <a:buNone/>
            </a:pPr>
            <a:r>
              <a:rPr lang="en-GB" sz="1400" b="0" strike="noStrike" spc="-1">
                <a:solidFill>
                  <a:srgbClr val="000000"/>
                </a:solidFill>
                <a:latin typeface="Times New Roman" panose="02020603050405020304"/>
              </a:rPr>
              <a:t>&lt;日期/时间&gt;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zh-CN" sz="4400" b="0" strike="noStrike" spc="-1">
                <a:solidFill>
                  <a:srgbClr val="000000"/>
                </a:solidFill>
                <a:latin typeface="Arial" panose="020B0604020202020204"/>
              </a:rPr>
              <a:t>单击以编辑标题文本格式</a:t>
            </a:r>
            <a:endParaRPr lang="en-GB" sz="4400" b="0" strike="noStrike" spc="-1">
              <a:solidFill>
                <a:srgbClr val="000000"/>
              </a:solidFill>
              <a:latin typeface="Arial" panose="020B0604020202020204"/>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1800" indent="-323850">
              <a:spcBef>
                <a:spcPts val="1415"/>
              </a:spcBef>
              <a:buClr>
                <a:srgbClr val="000000"/>
              </a:buClr>
              <a:buSzPct val="45000"/>
              <a:buFont typeface="Wingdings" panose="05000000000000000000" pitchFamily="2" charset="2"/>
              <a:buChar char=""/>
            </a:pPr>
            <a:r>
              <a:rPr lang="zh-CN" sz="3200" b="0" strike="noStrike" spc="-1">
                <a:solidFill>
                  <a:srgbClr val="000000"/>
                </a:solidFill>
                <a:latin typeface="Arial" panose="020B0604020202020204"/>
              </a:rPr>
              <a:t>点击以编辑提纲文本格式</a:t>
            </a:r>
            <a:endParaRPr lang="en-GB" sz="3200" b="0" strike="noStrike" spc="-1">
              <a:solidFill>
                <a:srgbClr val="000000"/>
              </a:solidFill>
              <a:latin typeface="Arial" panose="020B0604020202020204"/>
            </a:endParaRPr>
          </a:p>
          <a:p>
            <a:pPr marL="864235" lvl="1" indent="-323850">
              <a:spcBef>
                <a:spcPts val="1135"/>
              </a:spcBef>
              <a:buClr>
                <a:srgbClr val="000000"/>
              </a:buClr>
              <a:buSzPct val="75000"/>
              <a:buFont typeface="Symbol" panose="05050102010706020507" charset="2"/>
              <a:buChar char=""/>
            </a:pPr>
            <a:r>
              <a:rPr lang="zh-CN" sz="2800" b="0" strike="noStrike" spc="-1">
                <a:solidFill>
                  <a:srgbClr val="000000"/>
                </a:solidFill>
                <a:latin typeface="Arial" panose="020B0604020202020204"/>
              </a:rPr>
              <a:t>第二提纲级别</a:t>
            </a:r>
            <a:endParaRPr lang="en-GB" sz="2800" b="0" strike="noStrike" spc="-1">
              <a:solidFill>
                <a:srgbClr val="000000"/>
              </a:solidFill>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zh-CN" sz="2400" b="0" strike="noStrike" spc="-1">
                <a:solidFill>
                  <a:srgbClr val="000000"/>
                </a:solidFill>
                <a:latin typeface="Arial" panose="020B0604020202020204"/>
              </a:rPr>
              <a:t>第三提纲级别</a:t>
            </a:r>
            <a:endParaRPr lang="en-GB" sz="2400" b="0" strike="noStrike" spc="-1">
              <a:solidFill>
                <a:srgbClr val="000000"/>
              </a:solidFill>
              <a:latin typeface="Arial" panose="020B0604020202020204"/>
            </a:endParaRPr>
          </a:p>
          <a:p>
            <a:pPr marL="1727835" lvl="3" indent="-215900">
              <a:spcBef>
                <a:spcPts val="565"/>
              </a:spcBef>
              <a:buClr>
                <a:srgbClr val="000000"/>
              </a:buClr>
              <a:buSzPct val="75000"/>
              <a:buFont typeface="Symbol" panose="05050102010706020507" charset="2"/>
              <a:buChar char=""/>
            </a:pPr>
            <a:r>
              <a:rPr lang="zh-CN" sz="2000" b="0" strike="noStrike" spc="-1">
                <a:solidFill>
                  <a:srgbClr val="000000"/>
                </a:solidFill>
                <a:latin typeface="Arial" panose="020B0604020202020204"/>
              </a:rPr>
              <a:t>第四提纲级别</a:t>
            </a:r>
            <a:endParaRPr lang="en-GB" sz="2000" b="0" strike="noStrike" spc="-1">
              <a:solidFill>
                <a:srgbClr val="000000"/>
              </a:solidFill>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zh-CN" sz="2000" b="0" strike="noStrike" spc="-1">
                <a:solidFill>
                  <a:srgbClr val="000000"/>
                </a:solidFill>
                <a:latin typeface="Arial" panose="020B0604020202020204"/>
              </a:rPr>
              <a:t>第五提纲级别</a:t>
            </a:r>
            <a:endParaRPr lang="en-GB" sz="2000" b="0" strike="noStrike" spc="-1">
              <a:solidFill>
                <a:srgbClr val="000000"/>
              </a:solidFill>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zh-CN" sz="2000" b="0" strike="noStrike" spc="-1">
                <a:solidFill>
                  <a:srgbClr val="000000"/>
                </a:solidFill>
                <a:latin typeface="Arial" panose="020B0604020202020204"/>
              </a:rPr>
              <a:t>第六提纲级别</a:t>
            </a:r>
            <a:endParaRPr lang="en-GB" sz="2000" b="0" strike="noStrike" spc="-1">
              <a:solidFill>
                <a:srgbClr val="000000"/>
              </a:solidFill>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zh-CN" sz="2000" b="0" strike="noStrike" spc="-1">
                <a:solidFill>
                  <a:srgbClr val="000000"/>
                </a:solidFill>
                <a:latin typeface="Arial" panose="020B0604020202020204"/>
              </a:rPr>
              <a:t>第七提纲级别</a:t>
            </a:r>
            <a:endParaRPr lang="en-GB" sz="2000" b="0" strike="noStrike" spc="-1">
              <a:solidFill>
                <a:srgbClr val="000000"/>
              </a:solidFill>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kegong.diao@dmu.ac.uk"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6.png"/><Relationship Id="rId10"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icture 1"/>
          <p:cNvSpPr/>
          <p:nvPr/>
        </p:nvSpPr>
        <p:spPr>
          <a:xfrm>
            <a:off x="10289160" y="6081480"/>
            <a:ext cx="1901160" cy="775080"/>
          </a:xfrm>
          <a:custGeom>
            <a:avLst/>
            <a:gdLst>
              <a:gd name="textAreaLeft" fmla="*/ 0 w 1901160"/>
              <a:gd name="textAreaRight" fmla="*/ 1905480 w 1901160"/>
              <a:gd name="textAreaTop" fmla="*/ 0 h 775080"/>
              <a:gd name="textAreaBottom" fmla="*/ 779040 h 775080"/>
            </a:gdLst>
            <a:ahLst/>
            <a:cxnLst/>
            <a:rect l="textAreaLeft" t="textAreaTop" r="textAreaRight" b="textAreaBottom"/>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blipFill rotWithShape="0">
            <a:blip r:embed="rId3" cstate="print"/>
            <a:srcRect/>
            <a:stretch>
              <a:fill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en-GB" sz="1800" b="0" strike="noStrike" spc="-1">
              <a:solidFill>
                <a:srgbClr val="000000"/>
              </a:solidFill>
              <a:latin typeface="Arial" panose="020B0604020202020204"/>
            </a:endParaRPr>
          </a:p>
        </p:txBody>
      </p:sp>
      <p:pic>
        <p:nvPicPr>
          <p:cNvPr id="49" name="Graphic 2"/>
          <p:cNvPicPr/>
          <p:nvPr/>
        </p:nvPicPr>
        <p:blipFill>
          <a:blip r:embed="rId4" cstate="print"/>
          <a:stretch>
            <a:fillRect/>
          </a:stretch>
        </p:blipFill>
        <p:spPr>
          <a:xfrm>
            <a:off x="3349800" y="762840"/>
            <a:ext cx="5445000" cy="1693440"/>
          </a:xfrm>
          <a:prstGeom prst="rect">
            <a:avLst/>
          </a:prstGeom>
          <a:ln w="0">
            <a:noFill/>
          </a:ln>
        </p:spPr>
      </p:pic>
      <p:sp>
        <p:nvSpPr>
          <p:cNvPr id="5" name="PlaceHolder 1"/>
          <p:cNvSpPr txBox="1"/>
          <p:nvPr/>
        </p:nvSpPr>
        <p:spPr>
          <a:xfrm>
            <a:off x="1095660" y="2673563"/>
            <a:ext cx="9953280" cy="3229920"/>
          </a:xfrm>
          <a:prstGeom prst="rect">
            <a:avLst/>
          </a:prstGeom>
          <a:noFill/>
          <a:ln w="0">
            <a:no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buClr>
                <a:srgbClr val="000000"/>
              </a:buClr>
              <a:buFont typeface="Arial" panose="020B0604020202020204"/>
              <a:buChar char="•"/>
              <a:tabLst>
                <a:tab pos="0" algn="l"/>
              </a:tabLst>
            </a:pPr>
            <a:r>
              <a:rPr lang="en-GB" sz="2400" spc="-1" dirty="0">
                <a:solidFill>
                  <a:schemeClr val="dk1"/>
                </a:solidFill>
                <a:latin typeface="Aptos"/>
              </a:rPr>
              <a:t>“We provide AI-powered software to water companies for quicker and cheaper leakage detection.”</a:t>
            </a:r>
            <a:endParaRPr lang="en-GB" sz="2400" spc="-1" dirty="0">
              <a:solidFill>
                <a:srgbClr val="000000"/>
              </a:solidFill>
              <a:latin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
          <p:cNvSpPr/>
          <p:nvPr/>
        </p:nvSpPr>
        <p:spPr>
          <a:xfrm>
            <a:off x="3403834" y="2645546"/>
            <a:ext cx="4994441" cy="371086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Aptos"/>
            </a:endParaRPr>
          </a:p>
        </p:txBody>
      </p:sp>
      <p:sp>
        <p:nvSpPr>
          <p:cNvPr id="190" name="PlaceHolder 14"/>
          <p:cNvSpPr/>
          <p:nvPr/>
        </p:nvSpPr>
        <p:spPr>
          <a:xfrm>
            <a:off x="0" y="202320"/>
            <a:ext cx="12185280" cy="53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4000" b="1" strike="noStrike" spc="-1">
                <a:solidFill>
                  <a:schemeClr val="dk1"/>
                </a:solidFill>
                <a:latin typeface="Aptos"/>
              </a:rPr>
              <a:t>Business Model</a:t>
            </a:r>
            <a:endParaRPr lang="en-GB" sz="4000" b="0" strike="noStrike" spc="-1">
              <a:solidFill>
                <a:srgbClr val="000000"/>
              </a:solidFill>
              <a:latin typeface="Arial" panose="020B0604020202020204"/>
            </a:endParaRPr>
          </a:p>
        </p:txBody>
      </p:sp>
      <p:sp>
        <p:nvSpPr>
          <p:cNvPr id="193" name="PlaceHolder 1"/>
          <p:cNvSpPr/>
          <p:nvPr/>
        </p:nvSpPr>
        <p:spPr>
          <a:xfrm>
            <a:off x="3700348" y="2511562"/>
            <a:ext cx="4401411" cy="408870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spcBef>
                <a:spcPts val="1000"/>
              </a:spcBef>
              <a:tabLst>
                <a:tab pos="0" algn="l"/>
              </a:tabLst>
            </a:pPr>
            <a:endParaRPr lang="en-GB" sz="2000" b="1" strike="noStrike" spc="-1" dirty="0">
              <a:solidFill>
                <a:schemeClr val="dk1"/>
              </a:solidFill>
              <a:latin typeface="Aptos"/>
            </a:endParaRPr>
          </a:p>
          <a:p>
            <a:pPr marL="228600" indent="-228600" defTabSz="914400">
              <a:lnSpc>
                <a:spcPct val="100000"/>
              </a:lnSpc>
              <a:spcBef>
                <a:spcPts val="600"/>
              </a:spcBef>
              <a:buClr>
                <a:srgbClr val="000000"/>
              </a:buClr>
              <a:buFont typeface="Arial" panose="020B0604020202020204"/>
              <a:buChar char="•"/>
              <a:tabLst>
                <a:tab pos="0" algn="l"/>
              </a:tabLst>
            </a:pPr>
            <a:r>
              <a:rPr lang="en-GB" b="0" strike="noStrike" spc="-1" dirty="0">
                <a:solidFill>
                  <a:schemeClr val="dk1"/>
                </a:solidFill>
                <a:latin typeface="Aptos"/>
              </a:rPr>
              <a:t>£15,000 per year</a:t>
            </a:r>
            <a:r>
              <a:rPr lang="en-GB" spc="-1" dirty="0">
                <a:solidFill>
                  <a:schemeClr val="dk1"/>
                </a:solidFill>
                <a:latin typeface="Aptos"/>
              </a:rPr>
              <a:t> </a:t>
            </a:r>
            <a:r>
              <a:rPr lang="en-GB" b="0" strike="noStrike" spc="-1" dirty="0">
                <a:solidFill>
                  <a:schemeClr val="dk1"/>
                </a:solidFill>
                <a:latin typeface="Aptos"/>
              </a:rPr>
              <a:t>(with reference from other products)</a:t>
            </a:r>
          </a:p>
          <a:p>
            <a:pPr marL="228600" indent="-228600" defTabSz="914400">
              <a:lnSpc>
                <a:spcPct val="100000"/>
              </a:lnSpc>
              <a:spcBef>
                <a:spcPts val="600"/>
              </a:spcBef>
              <a:buClr>
                <a:srgbClr val="000000"/>
              </a:buClr>
              <a:buFont typeface="Arial" panose="020B0604020202020204"/>
              <a:buChar char="•"/>
              <a:tabLst>
                <a:tab pos="0" algn="l"/>
              </a:tabLst>
            </a:pPr>
            <a:endParaRPr lang="en-GB" b="0" strike="noStrike" spc="-1" dirty="0">
              <a:solidFill>
                <a:srgbClr val="000000"/>
              </a:solidFill>
              <a:latin typeface="Arial" panose="020B0604020202020204"/>
            </a:endParaRPr>
          </a:p>
          <a:p>
            <a:pPr marL="228600" indent="-228600" defTabSz="914400">
              <a:lnSpc>
                <a:spcPct val="100000"/>
              </a:lnSpc>
              <a:spcBef>
                <a:spcPts val="600"/>
              </a:spcBef>
              <a:buClr>
                <a:srgbClr val="000000"/>
              </a:buClr>
              <a:buFont typeface="Arial" panose="020B0604020202020204"/>
              <a:buChar char="•"/>
              <a:tabLst>
                <a:tab pos="0" algn="l"/>
              </a:tabLst>
            </a:pPr>
            <a:r>
              <a:rPr lang="en-GB" b="0" strike="noStrike" spc="-1" dirty="0">
                <a:solidFill>
                  <a:schemeClr val="dk1"/>
                </a:solidFill>
                <a:latin typeface="Aptos"/>
              </a:rPr>
              <a:t>£20,000 per two years</a:t>
            </a:r>
            <a:r>
              <a:rPr lang="en-GB" spc="-1" dirty="0">
                <a:solidFill>
                  <a:schemeClr val="dk1"/>
                </a:solidFill>
                <a:latin typeface="Aptos"/>
              </a:rPr>
              <a:t>.</a:t>
            </a:r>
          </a:p>
          <a:p>
            <a:pPr defTabSz="914400">
              <a:lnSpc>
                <a:spcPct val="100000"/>
              </a:lnSpc>
              <a:spcBef>
                <a:spcPts val="600"/>
              </a:spcBef>
              <a:buClr>
                <a:srgbClr val="000000"/>
              </a:buClr>
              <a:tabLst>
                <a:tab pos="0" algn="l"/>
              </a:tabLst>
            </a:pPr>
            <a:endParaRPr lang="en-GB" b="0" strike="noStrike" spc="-1" dirty="0">
              <a:solidFill>
                <a:srgbClr val="000000"/>
              </a:solidFill>
              <a:latin typeface="Arial" panose="020B0604020202020204"/>
            </a:endParaRPr>
          </a:p>
          <a:p>
            <a:pPr marL="228600" indent="-228600" defTabSz="914400">
              <a:lnSpc>
                <a:spcPct val="100000"/>
              </a:lnSpc>
              <a:spcBef>
                <a:spcPts val="600"/>
              </a:spcBef>
              <a:buClr>
                <a:srgbClr val="000000"/>
              </a:buClr>
              <a:buFont typeface="Arial" panose="020B0604020202020204"/>
              <a:buChar char="•"/>
              <a:tabLst>
                <a:tab pos="0" algn="l"/>
              </a:tabLst>
            </a:pPr>
            <a:r>
              <a:rPr lang="en-GB" b="0" strike="noStrike" spc="-1" dirty="0">
                <a:solidFill>
                  <a:schemeClr val="dk1"/>
                </a:solidFill>
                <a:latin typeface="Aptos"/>
              </a:rPr>
              <a:t>Inclusive of Software upgrade, maintenance and training.</a:t>
            </a:r>
          </a:p>
          <a:p>
            <a:pPr defTabSz="914400">
              <a:lnSpc>
                <a:spcPct val="100000"/>
              </a:lnSpc>
              <a:spcBef>
                <a:spcPts val="600"/>
              </a:spcBef>
              <a:buClr>
                <a:srgbClr val="000000"/>
              </a:buClr>
              <a:tabLst>
                <a:tab pos="0" algn="l"/>
              </a:tabLst>
            </a:pPr>
            <a:endParaRPr lang="en-GB" b="0" strike="noStrike" spc="-1" dirty="0">
              <a:solidFill>
                <a:srgbClr val="000000"/>
              </a:solidFill>
              <a:latin typeface="Arial" panose="020B0604020202020204"/>
            </a:endParaRPr>
          </a:p>
          <a:p>
            <a:pPr marL="228600" indent="-228600" defTabSz="914400">
              <a:lnSpc>
                <a:spcPct val="100000"/>
              </a:lnSpc>
              <a:spcBef>
                <a:spcPts val="600"/>
              </a:spcBef>
              <a:buClr>
                <a:srgbClr val="000000"/>
              </a:buClr>
              <a:buFont typeface="Arial" panose="020B0604020202020204"/>
              <a:buChar char="•"/>
              <a:tabLst>
                <a:tab pos="0" algn="l"/>
              </a:tabLst>
            </a:pPr>
            <a:r>
              <a:rPr lang="en-GB" b="0" strike="noStrike" spc="-1" dirty="0">
                <a:solidFill>
                  <a:schemeClr val="dk1"/>
                </a:solidFill>
                <a:latin typeface="Aptos"/>
              </a:rPr>
              <a:t>Pay per use (other clients, e.g. councils, landlords, researchers)</a:t>
            </a:r>
            <a:endParaRPr lang="en-GB" b="0" strike="noStrike" spc="-1" dirty="0">
              <a:solidFill>
                <a:srgbClr val="000000"/>
              </a:solidFill>
              <a:latin typeface="Arial" panose="020B0604020202020204"/>
            </a:endParaRPr>
          </a:p>
          <a:p>
            <a:pPr defTabSz="914400">
              <a:lnSpc>
                <a:spcPct val="100000"/>
              </a:lnSpc>
              <a:spcBef>
                <a:spcPts val="1000"/>
              </a:spcBef>
              <a:tabLst>
                <a:tab pos="0" algn="l"/>
              </a:tabLst>
            </a:pPr>
            <a:endParaRPr lang="en-GB" sz="2000" b="0" strike="noStrike" spc="-1" dirty="0">
              <a:solidFill>
                <a:srgbClr val="000000"/>
              </a:solidFill>
              <a:latin typeface="Arial" panose="020B0604020202020204"/>
            </a:endParaRPr>
          </a:p>
        </p:txBody>
      </p:sp>
      <p:sp>
        <p:nvSpPr>
          <p:cNvPr id="196" name="PlaceHolder 1"/>
          <p:cNvSpPr/>
          <p:nvPr/>
        </p:nvSpPr>
        <p:spPr>
          <a:xfrm>
            <a:off x="1197720" y="815040"/>
            <a:ext cx="9137520" cy="70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8600" algn="ctr" defTabSz="914400">
              <a:lnSpc>
                <a:spcPct val="90000"/>
              </a:lnSpc>
              <a:spcBef>
                <a:spcPts val="1000"/>
              </a:spcBef>
              <a:buClr>
                <a:srgbClr val="000000"/>
              </a:buClr>
              <a:buFont typeface="Arial" panose="020B0604020202020204"/>
              <a:buChar char="•"/>
              <a:tabLst>
                <a:tab pos="0" algn="l"/>
              </a:tabLst>
            </a:pPr>
            <a:r>
              <a:rPr lang="en-GB" sz="2400" b="0" strike="noStrike" spc="-1" dirty="0">
                <a:solidFill>
                  <a:schemeClr val="dk1"/>
                </a:solidFill>
                <a:latin typeface="Aptos"/>
              </a:rPr>
              <a:t>A software licence-based service package for the UK and international markets (UK -&gt; EU -&gt; China -&gt; Worldwide). </a:t>
            </a:r>
            <a:endParaRPr lang="en-GB" sz="2400" b="0" strike="noStrike" spc="-1" dirty="0">
              <a:solidFill>
                <a:srgbClr val="000000"/>
              </a:solidFill>
              <a:latin typeface="Arial" panose="020B0604020202020204"/>
            </a:endParaRPr>
          </a:p>
        </p:txBody>
      </p:sp>
      <p:pic>
        <p:nvPicPr>
          <p:cNvPr id="197" name="Graphic 2"/>
          <p:cNvPicPr/>
          <p:nvPr/>
        </p:nvPicPr>
        <p:blipFill>
          <a:blip r:embed="rId3" cstate="print"/>
          <a:stretch>
            <a:fillRect/>
          </a:stretch>
        </p:blipFill>
        <p:spPr>
          <a:xfrm>
            <a:off x="9529560" y="17280"/>
            <a:ext cx="2641680" cy="801720"/>
          </a:xfrm>
          <a:prstGeom prst="rect">
            <a:avLst/>
          </a:prstGeom>
          <a:ln w="0">
            <a:noFill/>
          </a:ln>
        </p:spPr>
      </p:pic>
      <p:sp>
        <p:nvSpPr>
          <p:cNvPr id="12" name="TextBox 11"/>
          <p:cNvSpPr txBox="1"/>
          <p:nvPr/>
        </p:nvSpPr>
        <p:spPr>
          <a:xfrm rot="16200000">
            <a:off x="-149266" y="3838780"/>
            <a:ext cx="3155637" cy="461665"/>
          </a:xfrm>
          <a:prstGeom prst="rect">
            <a:avLst/>
          </a:prstGeom>
          <a:noFill/>
        </p:spPr>
        <p:txBody>
          <a:bodyPr wrap="square">
            <a:spAutoFit/>
          </a:bodyPr>
          <a:lstStyle/>
          <a:p>
            <a:r>
              <a:rPr lang="en-GB" sz="2400" b="1" dirty="0">
                <a:solidFill>
                  <a:schemeClr val="tx2">
                    <a:lumMod val="75000"/>
                    <a:lumOff val="25000"/>
                  </a:schemeClr>
                </a:solidFill>
                <a:effectLst/>
                <a:latin typeface="Aptos"/>
                <a:ea typeface="Calibri" panose="020F0502020204030204" pitchFamily="34" charset="0"/>
              </a:rPr>
              <a:t>Income sources</a:t>
            </a:r>
            <a:endParaRPr lang="en-GB" sz="2400" b="1" dirty="0">
              <a:solidFill>
                <a:schemeClr val="tx2">
                  <a:lumMod val="75000"/>
                  <a:lumOff val="25000"/>
                </a:schemeClr>
              </a:solidFill>
              <a:latin typeface="Aptos"/>
            </a:endParaRPr>
          </a:p>
        </p:txBody>
      </p:sp>
      <p:sp>
        <p:nvSpPr>
          <p:cNvPr id="3" name="Left Brace 2"/>
          <p:cNvSpPr/>
          <p:nvPr/>
        </p:nvSpPr>
        <p:spPr>
          <a:xfrm>
            <a:off x="1659385" y="2787588"/>
            <a:ext cx="369584" cy="3155637"/>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3CBA9549-6C3A-4E46-A1B5-3250ADABFF14}"/>
              </a:ext>
            </a:extLst>
          </p:cNvPr>
          <p:cNvSpPr txBox="1"/>
          <p:nvPr/>
        </p:nvSpPr>
        <p:spPr>
          <a:xfrm>
            <a:off x="2881748" y="2010613"/>
            <a:ext cx="6096000" cy="461665"/>
          </a:xfrm>
          <a:prstGeom prst="rect">
            <a:avLst/>
          </a:prstGeom>
          <a:noFill/>
        </p:spPr>
        <p:txBody>
          <a:bodyPr wrap="square">
            <a:spAutoFit/>
          </a:bodyPr>
          <a:lstStyle/>
          <a:p>
            <a:pPr algn="ctr" defTabSz="914400">
              <a:lnSpc>
                <a:spcPct val="100000"/>
              </a:lnSpc>
              <a:spcBef>
                <a:spcPts val="1000"/>
              </a:spcBef>
              <a:tabLst>
                <a:tab pos="0" algn="l"/>
              </a:tabLst>
            </a:pPr>
            <a:r>
              <a:rPr lang="en-GB" sz="2400" b="1" strike="noStrike" spc="-1" dirty="0">
                <a:solidFill>
                  <a:schemeClr val="dk1"/>
                </a:solidFill>
                <a:latin typeface="Aptos"/>
              </a:rPr>
              <a:t>Software licence to water companies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4"/>
          <p:cNvSpPr/>
          <p:nvPr/>
        </p:nvSpPr>
        <p:spPr>
          <a:xfrm>
            <a:off x="0" y="202320"/>
            <a:ext cx="12186360" cy="53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4000" b="1" strike="noStrike" spc="-1" dirty="0">
                <a:solidFill>
                  <a:schemeClr val="dk1"/>
                </a:solidFill>
                <a:latin typeface="Aptos"/>
              </a:rPr>
              <a:t>Revenue growth</a:t>
            </a:r>
            <a:endParaRPr lang="en-GB" sz="4000" b="0" strike="noStrike" spc="-1" dirty="0">
              <a:solidFill>
                <a:srgbClr val="000000"/>
              </a:solidFill>
              <a:latin typeface="Arial" panose="020B0604020202020204"/>
            </a:endParaRPr>
          </a:p>
        </p:txBody>
      </p:sp>
      <p:pic>
        <p:nvPicPr>
          <p:cNvPr id="199" name="Graphic 2"/>
          <p:cNvPicPr/>
          <p:nvPr/>
        </p:nvPicPr>
        <p:blipFill>
          <a:blip r:embed="rId3" cstate="print"/>
          <a:stretch>
            <a:fillRect/>
          </a:stretch>
        </p:blipFill>
        <p:spPr>
          <a:xfrm>
            <a:off x="9529560" y="17280"/>
            <a:ext cx="2641680" cy="801720"/>
          </a:xfrm>
          <a:prstGeom prst="rect">
            <a:avLst/>
          </a:prstGeom>
          <a:ln w="0">
            <a:noFill/>
          </a:ln>
        </p:spPr>
      </p:pic>
      <p:graphicFrame>
        <p:nvGraphicFramePr>
          <p:cNvPr id="10" name="Chart 9">
            <a:extLst>
              <a:ext uri="{FF2B5EF4-FFF2-40B4-BE49-F238E27FC236}">
                <a16:creationId xmlns:a16="http://schemas.microsoft.com/office/drawing/2014/main" id="{EC2726EF-53D7-476F-A3E0-1F2DBE367972}"/>
              </a:ext>
            </a:extLst>
          </p:cNvPr>
          <p:cNvGraphicFramePr>
            <a:graphicFrameLocks/>
          </p:cNvGraphicFramePr>
          <p:nvPr>
            <p:extLst>
              <p:ext uri="{D42A27DB-BD31-4B8C-83A1-F6EECF244321}">
                <p14:modId xmlns:p14="http://schemas.microsoft.com/office/powerpoint/2010/main" val="3361196475"/>
              </p:ext>
            </p:extLst>
          </p:nvPr>
        </p:nvGraphicFramePr>
        <p:xfrm>
          <a:off x="1319074" y="1004040"/>
          <a:ext cx="9207412" cy="5523567"/>
        </p:xfrm>
        <a:graphic>
          <a:graphicData uri="http://schemas.openxmlformats.org/drawingml/2006/chart">
            <c:chart xmlns:c="http://schemas.openxmlformats.org/drawingml/2006/chart" xmlns:r="http://schemas.openxmlformats.org/officeDocument/2006/relationships" r:id="rId4"/>
          </a:graphicData>
        </a:graphic>
      </p:graphicFrame>
      <p:sp>
        <p:nvSpPr>
          <p:cNvPr id="5" name="Flowchart: Connector 4">
            <a:extLst>
              <a:ext uri="{FF2B5EF4-FFF2-40B4-BE49-F238E27FC236}">
                <a16:creationId xmlns:a16="http://schemas.microsoft.com/office/drawing/2014/main" id="{82FC5B9C-D221-4347-8F22-0685C4CBD77E}"/>
              </a:ext>
            </a:extLst>
          </p:cNvPr>
          <p:cNvSpPr/>
          <p:nvPr/>
        </p:nvSpPr>
        <p:spPr>
          <a:xfrm>
            <a:off x="7301346" y="3758896"/>
            <a:ext cx="175490" cy="184727"/>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4"/>
          <p:cNvSpPr/>
          <p:nvPr/>
        </p:nvSpPr>
        <p:spPr>
          <a:xfrm>
            <a:off x="0" y="202320"/>
            <a:ext cx="12186360" cy="53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US" altLang="zh-CN" sz="4000" b="1" i="0" u="none" strike="noStrike" kern="1200" cap="none" spc="-1" normalizeH="0" baseline="0" noProof="0" dirty="0">
                <a:ln>
                  <a:noFill/>
                </a:ln>
                <a:solidFill>
                  <a:srgbClr val="000000"/>
                </a:solidFill>
                <a:effectLst/>
                <a:uLnTx/>
                <a:uFillTx/>
                <a:latin typeface="Aptos"/>
                <a:ea typeface="+mn-ea"/>
                <a:cs typeface="+mn-cs"/>
              </a:rPr>
              <a:t>Progress</a:t>
            </a:r>
            <a:endParaRPr kumimoji="0" lang="en-GB" sz="4000" b="0" i="0" u="none" strike="noStrike" kern="1200" cap="none" spc="-1" normalizeH="0" baseline="0" noProof="0" dirty="0">
              <a:ln>
                <a:noFill/>
              </a:ln>
              <a:solidFill>
                <a:srgbClr val="000000"/>
              </a:solidFill>
              <a:effectLst/>
              <a:uLnTx/>
              <a:uFillTx/>
              <a:latin typeface="Arial" panose="020B0604020202020204"/>
              <a:ea typeface="+mn-ea"/>
              <a:cs typeface="+mn-cs"/>
            </a:endParaRPr>
          </a:p>
        </p:txBody>
      </p:sp>
      <p:pic>
        <p:nvPicPr>
          <p:cNvPr id="215" name="Picture 6"/>
          <p:cNvPicPr/>
          <p:nvPr/>
        </p:nvPicPr>
        <p:blipFill>
          <a:blip r:embed="rId3" cstate="print"/>
          <a:stretch>
            <a:fillRect/>
          </a:stretch>
        </p:blipFill>
        <p:spPr>
          <a:xfrm>
            <a:off x="9676440" y="124291"/>
            <a:ext cx="2514240" cy="775080"/>
          </a:xfrm>
          <a:prstGeom prst="rect">
            <a:avLst/>
          </a:prstGeom>
          <a:ln w="0">
            <a:noFill/>
          </a:ln>
        </p:spPr>
      </p:pic>
      <p:sp>
        <p:nvSpPr>
          <p:cNvPr id="33796" name="AutoShape 4" descr="data:image/png;base64,iVBORw0KGgoAAAANSUhEUgAAAPsAAADJCAMAAADSHrQyAAABgFBMVEX///8AAAD//v////0AAGcAAGsAAGUAAGAAAGIAAG8AiuMAAGoAAFkAAF4AAGQAAFwAAHUAAFIBKoYAPY4AMYkANozc3+rz9voAAE8AAFYAi+Pk6/UBJoIAMona5PEAPY1+mMMAEnkAHH9bbp0AAEgAEnIACXA/VZUADXMAb9sAf98AeOEAhuPt7etAPz68urqTk5LH1ekAIoIAIntxfKo0QoXAz+QAAEprhrXz/v+btNIAgujt7vSUrM1QnefKycazs7GioJ5ycW5lZGHa2diBgYFUe7JzmcZGa6kxVJurwt6BjrhniLYyYKEAD38nR5JAWJIbPHyOncFMYJsjTI8iMXoEFWt+iLGAocYAADgoNoBtcKBgZp2vxuDH3OoySZEAIW6VmLc0OHzRzt3Awdit2fbU7vyQzvMAWNOf2vyF4fxl1v9SwvxAtfhMcawAZtsLrvoAn/mizfesrc6EgKwZTplvuO8AT9Vwr+7a/v+QtttOUY9STks1My8nJiMdHBdGPDFoAAAPqElEQVR4nO2ai1saSdaHm+oGusNVo7akAZGkG4wiNBhCWghXGS5jyILRWScGM6LZ2W9jZsaZfLMbo//6nqq+0BjNXkI2zzOp10do6Ka6fnVOnTpV1QxDoVAoFAqFQqFQKBQKhUKhUCgUCoVCoVAoFAqFQqFQKBQKhUKhUCgUCoVCoVAoFAqFQqFQKBQKhUKhUCgUCoXyBUAMw7JfuhJfBpZBX6lyDKj/auUjUP+Vav9KZROQmv/SVfhSsOLGk65KDhFjfyMUJUkkV+GIwCKbk7DkW+ajfkP60g3nWf0UGWKuXoKs0q0R6PN4p7jHc/PNjnileDGvfdNstYHWNx2R+WBAYI0XdMMIieBr9C+0k+vw39UicPjFbwiZhkCI+QyIXWFZcAaXmqW8JElgaCl6UPp2+/aToEDwcFxwvqCStgFTmJVARBxYlr1pkDCd4trTLJGL9GI+lM4av2Tt10/d9iwD2uPZuCwEw73EYDBI9ObiwaAix7PhLBCPx5cVJ7cfixpmZK36kSoi9lqLsKSDsDdUmTUyKmR6/mT7EY/RHQdZ5d10p08BdYMgczY8OxvGQoFsGD4AYUAXv5z0uB7k9da3aqMfsde7PGtrpuvP63a/+Rp24o3Rm3Pa9IMgfS4yF4nMmeAjop4YflkB1+d4T6yInRyNKy8WpWLx+uojURQRjpVwwXUguKBY1IMGHBQnZIGvwM/1QmxMXzrStc/bgFaIYPFgd9wXcr2dp0+fJv4ktIoMax8G+rlItvlBXyWorcFgxEhDj7Cj4hhiULSuKjZ3dtpRfCxuhOeXroyzeeh9qtQd3LUx6EanLh60g9lB8m0AXrF6Q3tcCEZasYMo4UUe+rxlZJTX+s+8Pu+g0+loFiXJrPzh4sxdlHf7+N3E8+fPBzrvNiTrrqGZmQ2xtNftbhz6eH+iu7e3tzFCRst893DRG4sJHhJt5bgMcdcdCA2u96FP1T6nS9eZj8xj6fHg7DYWc2VQ1w9Hu4tuv5/j3V5vKBSaCc0sAvf+3DeuLA7uzTiLhRDPyU6O41yc2+/m3aEHpulUl9u7H1XnweHmlpWkkpsL53Ky+Wum5PVxpaKk+zpOMor5fd7NL0xXOQs+j7s7kb6kSyden30y18WeiAMsgdGDu24aNNpIuFyKPABrmXz//ffPVbPc/LtBYqEV2U8c5NUX8Afk8wfW6dOQJzSURPXgQNWGgrxbUMF/LK9hSoEApxnHUndjD7pPwu3yTFk77u85XfvS0hL8Y+2RyOxytps3YitRzTKTqQpiSm4/94M0URZrZYUiaIkiNXZaWGAk7aCjY0ln1Hm/dygtDCLzS/tZWZZz+5FI5FAzy9Z8btA+2tvrvnw54Hg+91JL8Jxz2nYX9zxE+zzWrkufnxOCp0XRUGPlGGQgtoY4ceBN+poTuplx06iJH34YiOLdXO6l+sDr8vN+fleWnxkhDVqy5wbtxaOFYvEooci5fnFh4ejI6s8lNy90Rk6vEAwGPdDfna5vExwnTNvu7GgoC/Gc4fXQ1+dyy/tgLZJO4LRrInEdZyGa36MIOGDHZ+NPJUZ8RPqmWar4/KEvIEk7HudepxCLxb4pFHoubiZm3bbn9w0ldtSN9QtLcjbXihUKhablF5rb7eyIC1K/UNC0OUU5FaWpaT8+MfIy/Cp1Noa5eDyXC0OEm8vtP3+p6io/yLNtFO+GFG45Vio1OQ+32wR5sW6hsGHVTvM6Q2fSjiJA/FKJt/fdSsDUDnZ3BYaS2t5JPB3OQRKxlBgOe3/qWL/meQE6gLiTi/ej+04oJJrglGloZx/dufXqkS1fFheOXt5N9HoPholW7ChFmsQKcNeT57wgmve5/dBbk7w3EIB4f+/PJfO8WDrrSwv7yWSJEQeHh3fFCe2I6fGgXcSRPDpQ4jkNR3PJchusHRpCVTxKSZ1Xgt0pan/8l7/cf3XyyPxsiH10cvzjj3/9v7+9fv3qGNz3oznkqH3abIKbNltJiFStJnB62kqoVpGqeiTmc3JWY1DBmfxBBe2yL2bd8HYA4jzbbG+3tiNJIbi03f7tt/2DK9oLgjMSzU9XO/P4zcqbN6uPX6knJ48wJycnL9Qf//bTz2trm8DqysrqT7+cfHzqJI5GoyNwfkH24GH77OxsxIyD3cGMe7FQysm507OzthzP3T1rO5OmdmDj3bsNJv/rr8+HiUSz3937FWNldxrvwtp/E5w7DGgXpqt9FbOyeefx72+B149/vrO2tnbr1h3g1trafZD/Zu2XRzeXAeNQgHNvM6wkyApoLzpdvsP8WLsWUNxaSZbjkP64cO8IcPJYO9LAYyBYlLRuYpAoaJAalkr9mDXAG9rDHucpaHdOV/vK6urm5v37oBEfwNEakY2F3wLT4+/BMx4ff6SUglfxgpaoIAugXexx3G5n7Cglb5IfxQR5LqZ1IK8Zadq2MNYuPQvxLo7nOKegJJOQt0LyBymi2zS85sfa80Gn8B2Tj3imqJ3B2rFyYupbxNr4hRyD0e/fXyXS3/z/m7fiTW4vJryKL2ppR31e8e2N51qxQNKvNgXhHcSvhYWFIh6zlbHPayWtc5DvaJ2mIjtbWqcDSV+nVDIHeL2/FzzccpRoL4B2l0dYmMY+Cmgnyk3tRP0dLHwN+8LKCjl/f3Plze/SDffLR3weAd6jniTp7yMn59ux0jyx6QUznTqFARz3ZPkuGeNs/Z1R+2dnIFWTZQ8Mg+LZWX9knkJYu7PDPOf9SxA5cn4Oa+ed08nrHq9sjq1uyCdNAdJB9523xyc6x69ObliU0nZd/Dy0S5RTuP0XoCXncssLZk5bHAQ8yYVtrJ0Vn7qd7yQmZhvjwOt3Ql45jy2c5Lr41z6vczxH1XjIbaL7nOsUMQdxzkO0u6alnXg80WxXvra5AtHfCnFk7Lth16Yf4nwb8I61wwgGlfPxPst00WGAm1d7nAcMznQ5BbLZmM/jjVkFH/G8dwBuUvIrfAG+aYW4xe+swkuQ12l45QMySyTCGxQ4Pe3Q3212v6N7++rK/d+PzeUohFhjJfk67dIg5Aepar7kIdpZtBfwB04t7Q/c/I46z3kGEOj2OGU3pm64nZZ2iJQ+LoCnrCUetMMNtBlucWDlNqWA2zXoY7rdLnnbyPFuboqxzibesPnvkO8g+9rrjUO8enhvBubTfac35F0EqyKmP7P4UDBP5w8XHz4tuUI+/7Nnz3YDgcDuM7jwXtOMhUXu3sMQnrb1H3oX78I9ooGH9w6t3Oa7hyHvzOLMDP4PzZD/UGjGe/TpylnmDozvJNCD6lt6kLu/svr6hLmyrqrP367L7ySYfPRFptjtJRLDVhSujMKQbdldHbTbZ/nt9vZ222CYaLeXzqyfR3pLpzgydiJLczF8o8JOezgy76oW8AToCt8WprBug5i3q29WVk3TkxC3uvkaD+bjHB5Zmy43p7a2AeDfHHqs1VcRibpXQVL/Qet+lo0I687HvzzGA5k+yEMSu/b2+JG+J2ATgT661IzjgT7X01c4kH0TBn8y/sYLu7bSWdZc4TdqZN/vmlgLnza4bCn66qc1nLivbf78+hjPa3QZYxuwk8sR1xZkLmkRW02qZ684jU06a+7UGZsz5nbX/+ABEHY8M3/095N/FHUV4xqZl1mLMddtrRhFWIKQPUZaLTLeSbNvXLLWHqS+OEJuPLnvgibbHKEpPSFhVoxUoDh8Nyoa2nUzWIhSNBodT6onQOMK6kKv7ChaG6xGldlJP2atOyLz4Qfbz9EHHj81h2DtB8UeJw9K0avlS3ktVmglEolWoaSalb1uxPvQYQ3Vk/tp434/vsb0HHuF0LX7lyxzzZefTrGXzCpCrtXPF43l8Gi+1GxHZEVw4p0Bp8eZbWuSLh3Z9oJxymWu4or6qMDqORHRwOrzGl0yYq3TLJrcT0YimS4hduyLSDTdidHvOO5B09au5MLhbFIIxm+3t1vt3izZfV7OZrNhcx+W43c0Ua+M1enSNSCTTjFMqlxbX98qI6ZRq5UZlKmnGdTInK/XKykG1eoVRqzWM3BdGY7BE6r1WkMvAuQ0qvX355kGw1at4syfpjL1KstU6ltiA5/bqqY+g/ZkLjyLdyDJPuxyPK7vwo63YePLoF7YIDMNKx6xWw5CnREz+lGVqToc7xsph6PGpi/IV1upFL4idQ7fM+I5Ps2k6g5H2iiDaayT69YbSD9wbDHl9+TgHDUuHecpBn6Uqhi3akxbu9RLEunz9p3Y2Vl9H5ZYHu/Dcnygl58YhkFxDVe90oCKNhpQ42KayH3v2GLhUzpVWa9j7evlyntQx5T1BgLtl2nz5jUoJFWuvy+z546LBhR3gWqOi0oKGraaunCcs0R7GheLv5q29mJvmexJRfRdyIjZAPoWdFwRlMP9Bw+GwwfPgjH7QwKgvcKA7nqF2BFsnk4Tg104MqD4HHx3awt7gWFZpu6o1RzrKXFsdwbkXabY6lYtjTXW67glLxx1xOACoDlBe13Xvp7BzTxt7VJvedbYhzX+sQcQs2eXheXeaT+vviDbsFpJtPV3oh1qVUuTSsHHMrYP9lhdO7ZzBTkcl7X6JWiH7zJwURrZtb93XDbgBXrJud5GaVBcF0mbYu3ItLveg6at3bS7LptIn9etLgfjrY5k2/IX0XhPCoEPnmeg2mWo53qlii0IdWzgvkl8vprGlhJBRKpxDvYG3ZfYAVh7f9/CGmu69osydPV13A22ytgDUuuOy2rlEsqFMs/T6cb1icanIPWUsP7sgb4Fi81O9t6fzH8rGVU05E5M8vQId5FhmAoJbO/L2O/LOAbWWD2GXeracaw7L6871mtbYMXy1tjuJP7h62oINw+4xCVuKGJkZJR7SWJoZuq6sbDibSEbNrze6u/heHCoP+Zgz+8ZW+LJNjKZarVKQi/u2fiokYFxKFXNlMGbq1tblTR8iT+x6Uy6UYGRDJ9slDO20QpV4KflaplJZyosQ05B/9/KpJFRLi4MbjX1EE80SLMe/KyR9aQN9va4c7ZvZnq2yZZ9qjOekN2Qc/xbqchNU8T/uKD/DrGZ9EAmYwzqWLgihAtRK9ecSLMnsZoFffDw37i5xofXzIcn5if6ZAfZO9bnndfBzfKxxJwSTC6TNOZJMLwde6EnsCw7OSs3pqn2miHz+0+th63szz+RNSCWiOa1Qvv2bDY7+1srlv9gXvNHxUzUREmSFmDGWrzSn//Q4AV4+wMj5nLdF6vQ/47x9NBagfkqTE5AZgTWF1FYkrt97GmTPxZo/Io+/oAvhUKhUCgUCoVCoVAoFAqFQqFQKBQKhUKhUCgUCoVCoVAoFAqFQqFQKBQKhUKhUCgUCoVCoVAoFAqFQqFQvmb+CZAsgUgJtcV3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ptos"/>
              <a:ea typeface="+mn-ea"/>
              <a:cs typeface="+mn-cs"/>
            </a:endParaRPr>
          </a:p>
        </p:txBody>
      </p:sp>
      <p:sp>
        <p:nvSpPr>
          <p:cNvPr id="33798" name="AutoShape 6" descr="data:image/png;base64,iVBORw0KGgoAAAANSUhEUgAAAPsAAADJCAMAAADSHrQyAAABgFBMVEX///8AAAD//v////0AAGcAAGsAAGUAAGAAAGIAAG8AiuMAAGoAAFkAAF4AAGQAAFwAAHUAAFIBKoYAPY4AMYkANozc3+rz9voAAE8AAFYAi+Pk6/UBJoIAMona5PEAPY1+mMMAEnkAHH9bbp0AAEgAEnIACXA/VZUADXMAb9sAf98AeOEAhuPt7etAPz68urqTk5LH1ekAIoIAIntxfKo0QoXAz+QAAEprhrXz/v+btNIAgujt7vSUrM1QnefKycazs7GioJ5ycW5lZGHa2diBgYFUe7JzmcZGa6kxVJurwt6BjrhniLYyYKEAD38nR5JAWJIbPHyOncFMYJsjTI8iMXoEFWt+iLGAocYAADgoNoBtcKBgZp2vxuDH3OoySZEAIW6VmLc0OHzRzt3Awdit2fbU7vyQzvMAWNOf2vyF4fxl1v9SwvxAtfhMcawAZtsLrvoAn/mizfesrc6EgKwZTplvuO8AT9Vwr+7a/v+QtttOUY9STks1My8nJiMdHBdGPDFoAAAPqElEQVR4nO2ai1saSdaHm+oGusNVo7akAZGkG4wiNBhCWghXGS5jyILRWScGM6LZ2W9jZsaZfLMbo//6nqq+0BjNXkI2zzOp10do6Ka6fnVOnTpV1QxDoVAoFAqFQqFQKBQKhUKhUCgUCoVCoVAoFAqFQqFQKBQKhUKhUCgUCoVCoVAoFAqFQqFQKBQKhUKhUCgUCoXyBUAMw7JfuhJfBpZBX6lyDKj/auUjUP+Vav9KZROQmv/SVfhSsOLGk65KDhFjfyMUJUkkV+GIwCKbk7DkW+ajfkP60g3nWf0UGWKuXoKs0q0R6PN4p7jHc/PNjnileDGvfdNstYHWNx2R+WBAYI0XdMMIieBr9C+0k+vw39UicPjFbwiZhkCI+QyIXWFZcAaXmqW8JElgaCl6UPp2+/aToEDwcFxwvqCStgFTmJVARBxYlr1pkDCd4trTLJGL9GI+lM4av2Tt10/d9iwD2uPZuCwEw73EYDBI9ObiwaAix7PhLBCPx5cVJ7cfixpmZK36kSoi9lqLsKSDsDdUmTUyKmR6/mT7EY/RHQdZ5d10p08BdYMgczY8OxvGQoFsGD4AYUAXv5z0uB7k9da3aqMfsde7PGtrpuvP63a/+Rp24o3Rm3Pa9IMgfS4yF4nMmeAjop4YflkB1+d4T6yInRyNKy8WpWLx+uojURQRjpVwwXUguKBY1IMGHBQnZIGvwM/1QmxMXzrStc/bgFaIYPFgd9wXcr2dp0+fJv4ktIoMax8G+rlItvlBXyWorcFgxEhDj7Cj4hhiULSuKjZ3dtpRfCxuhOeXroyzeeh9qtQd3LUx6EanLh60g9lB8m0AXrF6Q3tcCEZasYMo4UUe+rxlZJTX+s+8Pu+g0+loFiXJrPzh4sxdlHf7+N3E8+fPBzrvNiTrrqGZmQ2xtNftbhz6eH+iu7e3tzFCRst893DRG4sJHhJt5bgMcdcdCA2u96FP1T6nS9eZj8xj6fHg7DYWc2VQ1w9Hu4tuv5/j3V5vKBSaCc0sAvf+3DeuLA7uzTiLhRDPyU6O41yc2+/m3aEHpulUl9u7H1XnweHmlpWkkpsL53Ky+Wum5PVxpaKk+zpOMor5fd7NL0xXOQs+j7s7kb6kSyden30y18WeiAMsgdGDu24aNNpIuFyKPABrmXz//ffPVbPc/LtBYqEV2U8c5NUX8Afk8wfW6dOQJzSURPXgQNWGgrxbUMF/LK9hSoEApxnHUndjD7pPwu3yTFk77u85XfvS0hL8Y+2RyOxytps3YitRzTKTqQpiSm4/94M0URZrZYUiaIkiNXZaWGAk7aCjY0ln1Hm/dygtDCLzS/tZWZZz+5FI5FAzy9Z8btA+2tvrvnw54Hg+91JL8Jxz2nYX9zxE+zzWrkufnxOCp0XRUGPlGGQgtoY4ceBN+poTuplx06iJH34YiOLdXO6l+sDr8vN+fleWnxkhDVqy5wbtxaOFYvEooci5fnFh4ejI6s8lNy90Rk6vEAwGPdDfna5vExwnTNvu7GgoC/Gc4fXQ1+dyy/tgLZJO4LRrInEdZyGa36MIOGDHZ+NPJUZ8RPqmWar4/KEvIEk7HudepxCLxb4pFHoubiZm3bbn9w0ldtSN9QtLcjbXihUKhablF5rb7eyIC1K/UNC0OUU5FaWpaT8+MfIy/Cp1Noa5eDyXC0OEm8vtP3+p6io/yLNtFO+GFG45Vio1OQ+32wR5sW6hsGHVTvM6Q2fSjiJA/FKJt/fdSsDUDnZ3BYaS2t5JPB3OQRKxlBgOe3/qWL/meQE6gLiTi/ej+04oJJrglGloZx/dufXqkS1fFheOXt5N9HoPholW7ChFmsQKcNeT57wgmve5/dBbk7w3EIB4f+/PJfO8WDrrSwv7yWSJEQeHh3fFCe2I6fGgXcSRPDpQ4jkNR3PJchusHRpCVTxKSZ1Xgt0pan/8l7/cf3XyyPxsiH10cvzjj3/9v7+9fv3qGNz3oznkqH3abIKbNltJiFStJnB62kqoVpGqeiTmc3JWY1DBmfxBBe2yL2bd8HYA4jzbbG+3tiNJIbi03f7tt/2DK9oLgjMSzU9XO/P4zcqbN6uPX6knJ48wJycnL9Qf//bTz2trm8DqysrqT7+cfHzqJI5GoyNwfkH24GH77OxsxIyD3cGMe7FQysm507OzthzP3T1rO5OmdmDj3bsNJv/rr8+HiUSz3937FWNldxrvwtp/E5w7DGgXpqt9FbOyeefx72+B149/vrO2tnbr1h3g1trafZD/Zu2XRzeXAeNQgHNvM6wkyApoLzpdvsP8WLsWUNxaSZbjkP64cO8IcPJYO9LAYyBYlLRuYpAoaJAalkr9mDXAG9rDHucpaHdOV/vK6urm5v37oBEfwNEakY2F3wLT4+/BMx4ff6SUglfxgpaoIAugXexx3G5n7Cglb5IfxQR5LqZ1IK8Zadq2MNYuPQvxLo7nOKegJJOQt0LyBymi2zS85sfa80Gn8B2Tj3imqJ3B2rFyYupbxNr4hRyD0e/fXyXS3/z/m7fiTW4vJryKL2ppR31e8e2N51qxQNKvNgXhHcSvhYWFIh6zlbHPayWtc5DvaJ2mIjtbWqcDSV+nVDIHeL2/FzzccpRoL4B2l0dYmMY+Cmgnyk3tRP0dLHwN+8LKCjl/f3Plze/SDffLR3weAd6jniTp7yMn59ux0jyx6QUznTqFARz3ZPkuGeNs/Z1R+2dnIFWTZQ8Mg+LZWX9knkJYu7PDPOf9SxA5cn4Oa+ed08nrHq9sjq1uyCdNAdJB9523xyc6x69ObliU0nZd/Dy0S5RTuP0XoCXncssLZk5bHAQ8yYVtrJ0Vn7qd7yQmZhvjwOt3Ql45jy2c5Lr41z6vczxH1XjIbaL7nOsUMQdxzkO0u6alnXg80WxXvra5AtHfCnFk7Lth16Yf4nwb8I61wwgGlfPxPst00WGAm1d7nAcMznQ5BbLZmM/jjVkFH/G8dwBuUvIrfAG+aYW4xe+swkuQ12l45QMySyTCGxQ4Pe3Q3212v6N7++rK/d+PzeUohFhjJfk67dIg5Aepar7kIdpZtBfwB04t7Q/c/I46z3kGEOj2OGU3pm64nZZ2iJQ+LoCnrCUetMMNtBlucWDlNqWA2zXoY7rdLnnbyPFuboqxzibesPnvkO8g+9rrjUO8enhvBubTfac35F0EqyKmP7P4UDBP5w8XHz4tuUI+/7Nnz3YDgcDuM7jwXtOMhUXu3sMQnrb1H3oX78I9ooGH9w6t3Oa7hyHvzOLMDP4PzZD/UGjGe/TpylnmDozvJNCD6lt6kLu/svr6hLmyrqrP367L7ySYfPRFptjtJRLDVhSujMKQbdldHbTbZ/nt9vZ222CYaLeXzqyfR3pLpzgydiJLczF8o8JOezgy76oW8AToCt8WprBug5i3q29WVk3TkxC3uvkaD+bjHB5Zmy43p7a2AeDfHHqs1VcRibpXQVL/Qet+lo0I687HvzzGA5k+yEMSu/b2+JG+J2ATgT661IzjgT7X01c4kH0TBn8y/sYLu7bSWdZc4TdqZN/vmlgLnza4bCn66qc1nLivbf78+hjPa3QZYxuwk8sR1xZkLmkRW02qZ684jU06a+7UGZsz5nbX/+ABEHY8M3/095N/FHUV4xqZl1mLMddtrRhFWIKQPUZaLTLeSbNvXLLWHqS+OEJuPLnvgibbHKEpPSFhVoxUoDh8Nyoa2nUzWIhSNBodT6onQOMK6kKv7ChaG6xGldlJP2atOyLz4Qfbz9EHHj81h2DtB8UeJw9K0avlS3ktVmglEolWoaSalb1uxPvQYQ3Vk/tp434/vsb0HHuF0LX7lyxzzZefTrGXzCpCrtXPF43l8Gi+1GxHZEVw4p0Bp8eZbWuSLh3Z9oJxymWu4or6qMDqORHRwOrzGl0yYq3TLJrcT0YimS4hduyLSDTdidHvOO5B09au5MLhbFIIxm+3t1vt3izZfV7OZrNhcx+W43c0Ua+M1enSNSCTTjFMqlxbX98qI6ZRq5UZlKmnGdTInK/XKykG1eoVRqzWM3BdGY7BE6r1WkMvAuQ0qvX355kGw1at4syfpjL1KstU6ltiA5/bqqY+g/ZkLjyLdyDJPuxyPK7vwo63YePLoF7YIDMNKx6xWw5CnREz+lGVqToc7xsph6PGpi/IV1upFL4idQ7fM+I5Ps2k6g5H2iiDaayT69YbSD9wbDHl9+TgHDUuHecpBn6Uqhi3akxbu9RLEunz9p3Y2Vl9H5ZYHu/Dcnygl58YhkFxDVe90oCKNhpQ42KayH3v2GLhUzpVWa9j7evlyntQx5T1BgLtl2nz5jUoJFWuvy+z546LBhR3gWqOi0oKGraaunCcs0R7GheLv5q29mJvmexJRfRdyIjZAPoWdFwRlMP9Bw+GwwfPgjH7QwKgvcKA7nqF2BFsnk4Tg104MqD4HHx3awt7gWFZpu6o1RzrKXFsdwbkXabY6lYtjTXW67glLxx1xOACoDlBe13Xvp7BzTxt7VJvedbYhzX+sQcQs2eXheXeaT+vviDbsFpJtPV3oh1qVUuTSsHHMrYP9lhdO7ZzBTkcl7X6JWiH7zJwURrZtb93XDbgBXrJud5GaVBcF0mbYu3ItLveg6at3bS7LptIn9etLgfjrY5k2/IX0XhPCoEPnmeg2mWo53qlii0IdWzgvkl8vprGlhJBRKpxDvYG3ZfYAVh7f9/CGmu69osydPV13A22ytgDUuuOy2rlEsqFMs/T6cb1icanIPWUsP7sgb4Fi81O9t6fzH8rGVU05E5M8vQId5FhmAoJbO/L2O/LOAbWWD2GXeracaw7L6871mtbYMXy1tjuJP7h62oINw+4xCVuKGJkZJR7SWJoZuq6sbDibSEbNrze6u/heHCoP+Zgz+8ZW+LJNjKZarVKQi/u2fiokYFxKFXNlMGbq1tblTR8iT+x6Uy6UYGRDJ9slDO20QpV4KflaplJZyosQ05B/9/KpJFRLi4MbjX1EE80SLMe/KyR9aQN9va4c7ZvZnq2yZZ9qjOekN2Qc/xbqchNU8T/uKD/DrGZ9EAmYwzqWLgihAtRK9ecSLMnsZoFffDw37i5xofXzIcn5if6ZAfZO9bnndfBzfKxxJwSTC6TNOZJMLwde6EnsCw7OSs3pqn2miHz+0+th63szz+RNSCWiOa1Qvv2bDY7+1srlv9gXvNHxUzUREmSFmDGWrzSn//Q4AV4+wMj5nLdF6vQ/47x9NBagfkqTE5AZgTWF1FYkrt97GmTPxZo/Io+/oAvhUKhUCgUCoVCoVAoFAqFQqFQKBQKhUKhUCgUCoVCoVAoFAqFQqFQKBQKhUKhUCgUCoVCoVAoFAqFQqFQvmb+CZAsgUgJtcV3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ptos"/>
              <a:ea typeface="+mn-ea"/>
              <a:cs typeface="+mn-cs"/>
            </a:endParaRPr>
          </a:p>
        </p:txBody>
      </p:sp>
      <p:sp>
        <p:nvSpPr>
          <p:cNvPr id="33804" name="AutoShape 12" descr="data:image/png;base64,iVBORw0KGgoAAAANSUhEUgAAAN8AAADiCAMAAAD5w+JtAAABDlBMVEX///8qYaGFqtbm6vMqYaAnX6AQV5rJ1OOIrdiEq9YhXZ8iT3+/wsdqibQrYp+CqNWowuFuj7R9pdXu7u57ip0bWp5Wd57B0+qQstl0m8b19fOyuL+Fr9hkh7fs7/bd5/KUorRQe7A4bKfNztFoh6cQVpx7kq6Qm6hul8dgjL8yU3pngJwzaKXO3e3Gx8cWSHyHosSou9RCdK6fvd+hrLZVhLm4x92TrMugtc97mb5mk8KpxOAASooQU5Dj4+NoksRJeKmDmrWsuskzYJLT2N6ur7F/h5Bhb4JldYlzeYSRlpzV1dYzRl0AQoNQdJ1HZ4eNm6sSO2UAM21NZotTY35WY3OKkpw3UG+2uLg9a5xfy1zsAAAa+klEQVR4nO1de3+bRta25Bku02iocUiCIqGFhBS2KJFo0K225V7SdNfvtu92u7vt9/8i75nhIu4CJNnO+8vzR2IjZHg4Z85tzgxnZ5/xGZ/xGZ8wjIm4WC2Xs4sBx8VsuZyLP54PH/q+DoYhzmcB0mzbFgjRCCYcGH4U2DHNHywXE+Oh77ITDHE5sARBQwjjXgUwRlgQkLmeTx76dlvBWMw82wZ5VRHLsgTRCiRYTT8NfZ0uTbhd2ohaAkRBi72LxWPXVXFNBVytkPsEKQi388dLcTKzYLz1UDd2XIwIa8J48RgV1ZhboJUHcNuRFJA+fWg6OUzWROiolSUAId7OH5pSCqJp45YGZQ/Ab+DlIxmJi1uBHJVcBELW5w/NDdhZ9vEUMwuwpw/NcGEecdgBKGLowd+kzFZRoq0fUEunpn0czcQshtE0mxBEPQD1KNgYOMKi1eUDsTPWxxh3QE2wiT9ez1YLURSnkwjw83y5HviCYFuLh6C3IgeyA1+uaZ65Xi2m5wbHeRbhMXE1Jua9x98/+oeZFUIENJ7NxfMSXjtM57rlWZ5HhHtW0tkBZgVCac0brMTzMpnlRXg+mQ+ogHran/cY0kyttvlBDAxmoxdxq2eW0tLJCpQFCbP7orfsaFfAkhB/xrg1pLajuBiDgb2fUWgEQhdyzJqMV9PmcssxFMc2Ee4hKBW75D+YaHQ8n3TjFlNcgK8YnJre0kZt+cHQ0QYHkgtluCKCf1IdHY5b6yao5e0RyIUEJ6CkJ3T251ZLwwIWxV+KRyEXUVxp9slc4RTCwxbkIIRE6w7Wsp6gaNnr09CbC23YYSyYR9LLLMHzgR2cokCzslspJoju+ORChjPbP37SNGtuOBGxzVUL0RkRzht+w1jZ3rEJzhorJ9bIoIno4pRhKoqLEKI4aRKTwlfngndcPzETGrp1JNDZtPYGQwYTcQHZnekRNs9i2yy5ZSCeeQFZxT7hGwubHJPgTGgWTxPBAsWsJ3cuztemB6cSBMl5Lg2BbJdNMnnmbFFreI2FgI6XUDRUTiqYi+qbCnPV9a0GwtpXwod4ztYGLFqt/GtzGx1Lgo1iMoifg0p2jNtiaXoawc19DNbweF5pc4ylTY9jZJYNlBOUaiBelt+LcXkuLsegj61TYgh/vFmVEI21YB3DD4Km733mRHDE0rsAwUEC7oFGdp2ZACEuyrMqw9RuD6cn7h174BDWkzLZsQE3M22CDqrUICIIaFzmTyeeMD6U3mRfyMnYlTkEeOSLtQXW8BBuyUWIhsaF0Q1G9NCihWHV00NMdkV2zJyse7aGWieL1VfCtrXMCdGYEWF1EL9x/eMnwkXJ8DcMcW11MCd7KULskHuYPrLFA+jNamNqrA2KmgnkZpZ9fHLRFe112pAZooBx9ymYRY1toUgYF8JMVssz22WJLYEIHqRUBjQUm13pndcUIyC7K7C7PF8MhFOSC69M7J3aGOc+ve5qY26rlUyw8tbMMKYzGHSHdBc0BcStF/E4hFSiJ3QbgpVBNRK8VZ7d+WJ8qkFXApBhbNgME+L0LoHatMq2ECFnxWDULa1WxYsjQMMXzFsYhgV0O7j5YUWtDAvrPDtxYGu943m6piA2RG4Lk13Xbu8FZ6X0sG2KOXZz875FlwAiNwGxQYSFthoqlmonseZZdpMlOk3zREugthrqF+4asYGXTsdAMS/wvRjMBhDalbWXRaFgYTDJsAOLeZR+rONAaJMLGnb+xjHzeNlhZ+NHIjsOrU1Ve5AXH8HLlMczzlfecftejgCheb1JzIkP2+lA2jhfWtpjYwf2oXkcaqWrCRSRtGoak5lG7t/Z7QdqbGLmmbga2ymraUzW9OQRdEdgvxm9oZdSPp4n7OKwtfAINTNGwyhmtRMfhfw/sSvArk358v6BUCN+KduZcnlMdveXIHRDo2LMTnwEzSPhMc3E2mOWHQfy9tMz4tGHtUFsV8BmPlajkgFtIMB5FFgTHDuFy/MlfcRWJQ28fwSG4kN2PPLAm/ceQ4bQDHt9IC/HY82LRp5hrKxHF4nVYG8xjRV0KYk8OuQI/ieimTH2lHsnAsZ2EHl0Y2E2nLd9PCAXtfxmJAk2DXHwKWlmBGzXViqu4xSdu/NPwSfkodW5iEUUbILRPLR7/KFQG2WvIrMy/6SMZhbCj9XWhfMzxFsNfWp2ZQdSPR2xWkC0Mh18ckYzA4Qr+flTlgN9ogMvQaULNLTzlRdnCWyV0x77SQ9rHDgVKitpc2ruohVKPK++NI0F5D1GYWOrgt941zVF7YvJcDgd1wxFjOfGmbEsVEofHhWVQoPuyMQyvqiUD44a+MROqyFOCq28Qzs1pZKIeEirhliy1uK7R6eiFS5+piVnaIkPeVMVpKE4zru5vqfbbo7yGNRKnZCkiS+vy0cgDpLvvbunu26OUg9hpGb8djP2TyqGF9mtlPni0XkJrSyEESv4letnmt893XVzkNv64ZfmV6Gfj5pfaUOFma7rpuT3SPjxheMUY76CfN+8askANNKfPy5+rOm85/lmELiAIDAtiupL6SUecJo2JI+FH6aUUN90HUWW0hgpTuDVRL+k2G6weHz8KKKmqzNmfVnppyH3Zamvm5VZKqYFfmnz8lj4maPRqF8NSTG5CDEurDcoengzPWQfkl/qljE1dRBeDcMtRsgyTdP3KE3faLHlLtPPc9/8INlEmG1CwQyJZ1mWzwD/e9RylTqCjpMakbvpSS2/Etl4QH7c6IN9dLe6qsDQkuVRCPazouo1/DJc2YiMCBaKMNOH4IcoGHrQL9dRQ/sox/YjRkNqMUMYkYgbHZpfaL24f36gkNQH0z+Saq1IS4qqz1I6mp9nWabNZyk/ts5iN4V7KD/wbD63/UdjljB0PNTDXq5da7aPHxJmk8kqibYP4Ycg+jC3Cqjj8eSWJihDqJmPQLMdWSX8wpnDSRw0HMCPUHMj78baKRhusJ1bPDfOOMgiv7gg8330e0d+EBuDwT+BVuYIOvkI29/DLwkIfjhAfgijW+ekkksI+tmJ6qFVz2/XH/teq+dXHfRiQgOlo+QUpc7LFyFvs9NkQy9zKwV+uwOX16iKHzgzW0AeEmyyi3wR8949Xi92Zc5OkTNQsuJUlJzrk4EbpA99RU2fmdcBJftnZD2bIRmkXn50Z26f0Qp+WKAz0TCGhiEuaTK/ZpsDAvaaWBt5xG5BefFlHpFsFEVVX3wTH3yhRreqvnjOt7A1pt8mUlSUL79R0+xGu/M5JDfLL7cUJ8cP0VS488ou50cy23gt/uR6jFgVeHhLTCeyKUpZbfkFJz56nlkpNVW48F6kDeHzKE/6Bn6e7DRWYVdepDVY8trwo3b6rr4o5VfYembNViUTfpkfN6NYe74poXd2AyGm+m3+6FIpHjW+YSxU/iC+Twgp/LNZip4jZCdZJrX8sjMWf9FK+GnFnXWWhEaFkMt1TE95XsZveFH2Adx/kfTZSon5vIo1Ugkf2l8SvpJKcwsG6vllGytvWBCT44eKCTOMVEwjfhfJky7eMP9cLpHre0V+UXJywu+tKpfzkxUP4Rb8kJYNdpiFyfEr5FsMN9eBOsnxk8va+D/oSklB7+u+WraCXwSx8h9eVfCTdDDYbfjlly99LxT4xetj/vjp4+8ff/7qMvztOynPr68s74Y5XH74OiWo+OjN3/RITmdnd39/+vTpV3fRCXqin6X8Rg7L5FPzB3v55ZvWhtfg6bL8wsbL4f9csa0XsPaPH6MrFviBZ3oG+OX1s1+exbhI1PaPn39NjoJDi1j/9IsC/k5xvgt/fVMnPxmCa+ZuW8gPC2c5vMnziwzQq6vQEZLQbJby4/fwwmD2XEo8eWRd3r/uS6OUew/5vbyIgh51upefpEYLvnP86vxDcT77x+teOT8W22AErvzbOn59lWvzMuXAnkd3LsuqsovFQn7vlfxZkX1xZJWfnfCT5CCOU0hzfnbRJf9QyU8TfAeefi0/ReKffl/kp0hThoVax++1LIf8rpzn7OznasSv73hJgYlsMjds1PC7jX++fBn/9BetQj+9JbvgC7WeX6R3aoFfbGYmaik//lzuXuthh8uTOGichPz+N50jkKzSGagy/iSJ8/uQcLq8wqX84h0QX3zZjV+iKUu5hB8Y35uzu48BCQ3Ck+TGvuf/Pk2XIHIzENX50fVuaeTvJHFer8vlF//RV934vU4C0NDWx/zkPqvRK31JAeNrocjgPUluMtSrp6QTv6QSdflu5yieXGX4kdA/vIq9/N2qE7+d/J6m9XMkO67pW57nK5LDMq+IXxJTvC/hlws4zKr6yz8STh+uUUJq+EOaH/KckF/80J505BePv7tn/HA4rr4CfwOZP4JkxHW5c4v4xTHh3b+K/Oyczx5X1pcSnfxI6U5Xv9vZ33eWI49Cfnr0+c8dx588e/IW8OFXdlBS9ZBfMq6QJ/D1TyG/tyQ8++//HJfwyxn9dRW/pJ95+Bs8wETqN7sC6jNJiiz+K11/+eTJkz8+6h3tJ7hGnQEOjeRAM/P8rLm4BAlG/BzJ8a+vrgRSxi8X0FbVd18mP4F6ppcpv0l+ei31E36ywm5PUTrz68fBy8jEOMcvnFZfCDG/rdnjU9Vl/HCO37yC36vkjN+ZBbITC7frkk3zi++3O78Ikkt6eX7hpMnwh8h+vr3KxippfoUeO7Fi/iHB5TtWdynr3j4Jvz7EkQV+4cX/Ffm/t3ExvYRfYbHq+T5+H3ijSFnv4Un4qaRXyQ/v50cKMbNQPn+b4Pfw2/m696n4OTX86PV+fgU9s+r5Xf4W1emLnRen4CfruFo/fXcvvyKBTKdn8eMPUR8T/rMDv2FTfkmkKct0xy8eOlEZ6I3k7+dXULNVef9EjEg9ES1+cz+/s5XKq9BKmNvF/Bw5l/mIyg4e2P2Q36XHfDqinhuGGm/8/eOvkJJnDWiB303YBIlxUCzZ1fGLy7nTb3lRGv6V1Jjf2fT5N1EKHmWoZ8Z0EZ34rS6g2JgNZ8S2fTd638zwr4Ts41fS4WqU9/dEeH/N2ZmKlBR9dvz6NfyKZc25Ep3NrxrNcMqF084W1z07iQ0nu7fM3XxhhtH8W49W8StroU9nEAU39zuMBmzprBCSL9oNn9Xxk87yGOpR/YRDjOYeSsr2r0lpI/VPFrFDfpsq/166lUF6Bjffv3XzGyV0G07cKV9mP/tDr+HXV4r+5Lu4UMRwp7PUDuxJsS4KdrNkLdHb3yw3fD5vr6vkh4pGgr1vJKWguenPfxOUTN3Jauaiw487/XqiZytaT5lwLvMXei1Jo4TNqz9N3snj/VIg+B8NEesmd/DuV1Vywtrmy3jqPLJDPycECt0FDJO0gUHC+90pN/++8vXdrKusPxnGHw5ffeQyU8WQTzLPwIbLJc/i9JwM7p45bvDnXUxC4KkdReT6Zfa8s/9i35Fv32eOffhVcbaqwq/27/CdWfBtHhVfJn3SFBcnQ85yEUxPePfXCP/8jbijzOyh+vrrGK/DSqWsfH9z89NFMjsrz17dvPoYji39zfu7m5tLhpubm7f/ZY1Y+OoZO3jz4V3SNoaFL56+ZCfCYfjn7m9jZTRydOXNy1gDLv/4eaA7sqSaCK72t6uIjQdOGa7232RKleLSNY6FvSJx1OXmq/lZZan4k3LxOtNIpb++COnJI0nWB7/88MUX7xiuYqMuXMFv2e5ncn3Fz/nXL1/8OQjHgzwa6eOvv3r/4cN/fn42cFRp5PhwU8K7d9Hd8slhfP3uXSwdSr2y4ZdPkXYXdRt1qeQnjOURkywYD1UPfFaXROG7qXZtfoi/rip9KTgFYxRsHIfVtlkqKPUdd6tKiqPIqqrCr25Y4qT89VaQEfqh2U/+LDhN+KiMXr5GH7Gz1G5NOKzmJeuu77Gm6aYrCDDyAjeIo5qRvDVhCLKxIcOo6zPF9De7ZRrgsbZW9vvUMmnF8Ds78wutZhSbckEyTQBicwIfxlmrHVwxdV1/K/EhLY+UDRNd+JuujCRQzEB1/PjvYWI5TmaHK4q8TUBQ5UY+xS3r0LZ1PwdrKVO2gUVbL3HFNHDNbTyiZd3pS0kXxWi09VCgul7UOg967OujILNCkXhblWkrztcmYuSXglHqtKXH+0wt0mGra8Zuo1Z0Nsku9bZOgGIBIGTCoPRCqpTHadTbSA5fDVbSXB4hsxcDjNSC3aznBsYgsNhLe9uSAzuBXMdVqjqbJMt3HD82Rgh7cOpoy3QT1N+zmFXyNjKIkxFF1W8RWqctKLbaDDxppLo+rVxNVy87iI5kVa9+mJLuekCDn4sRMzkj2WQ6AvbEg4sS34Hr+6ENpdV7Lab38qZt6EmSY6GOmzOBCKLGpnLIfd30A5NyaVEvYCZH0j3+CkTPtOBf1lwju7GRJjVbiOxyCOQ1pidL8tbqvFcfgqSrtn9X0TcOaF5gEtIzw+48iWkiBKduADrLCEupmb+6LWCSbRVRT2nKT5K2Vvd9FrGn1/cTStzrbVms5io8TGRz0BCxUle3wGSyxm09tdtlpfVkSKqEqKHlBOcLsuu8TTnCQb/uQrKsOL65Ya2+LJhh7kIeuQSiFc+VAzbsJBaOpuOH+g1SomkkEjShxxretx5t6+d2j5p49Y9RHukuhGrp4J4JD763lXQrYEGcJAcZT0vrN1OOViF5++hBCgcOODA7WkwGEEIuLSm9UJYvY0Os7QjiNfgI7CjEo5k7qFz8HoLPcyLsVF2XRb3w1BzXtFhgiToLD7I+t12zK1NQsNLgHnhcw/pIpI2VX/5cu/3LWTiPRK3KmJMNCBMGHDifQ1bdwoOp9uZVl4bMiEDKGxtb+L34cgPc27PRMNu5FbnlD1YaSeDEvUOIcUAc7NaalbLnCuE1IaaekGNGs3gnxXmHPNakhwsrfliy09ddk61gOnA/BgTjZ9OSHcTXKhWYp4sCbjA8fukrQO29LxOY2BgX/7zsmB4qvK2oAzCynLpopRKKu4uGgV25XSMVmV8aY4Jy15f0AOOj7NkK+TYLMzstEEhuSlL9ik0VUM3eRAmmdoYf+E8fYd89yquYmXU4cPUDjLvKJ12dGWUFqO7uga04g+xDkswDxQcJntku3ypCZkl8TW5ZMjlZKsBd1s5SRtrDG+B3yNgDo8Ktw2HseKBZ85ibjD6GgR8rkRTwvjQPzLN3gPwQtSAOPlAxmf+r3RAJN32l3LkdKego7IVl/lDqmiKwTQd85+AVVSxL2VP10PRm9M7OZj1+O1KkDZilXH5rfojVqT0/2CqH2hQIyFxv726B9TsPpmHQgAWvQfi8sC/xlLI5MwjeIBDw4nW1B5IDGxd4+11vm1eoz20XFCKKEMhmxAxNQ35Masgytw4YO6nfdoVwEXy6oUHUhBru7h3CJ5t4xCGPq5fewAGyBeyW6erK0db4SeAQGiUptN17rCYCjosOYbQtK/ueH+5ZyW4RxyE3Gil7jUqMpr4hxoxETw2hcDoA1LVKamzrASvge3wcixrPGJSANi7JtX5FUFxKo2ZkHyS/7EmCIbF8Vx8dwYxkIEFE3yKet1u/GV6MZn9pHMyMVO7iyS4vAcFR31VPsFwY/IHVog6O6mqeVYi2LEdOdE15JFukR4JNeLhHeqCT0glWC0MYZuK9WxClgXtd3iEXaijdJbusurOVRnAcfIB/omXeUn/rt80z883WzTDhuzEk8uNDnk2oUgi5glOQk1kEbbYvpu7ZE7oS/E0ChUqvzFrJjrgjxg4jGHWt9DJEaTdII7CVzyXFppOszwfF8DvtJlrazNMMQwuUpVEp+1Bykhp4nSogCLV3DTtMCOXR9SkBg051m4YpRbR6r1MBCwH3TspPkhRwdZ3fYkabvjSnCku76VRSN3JbHx2ySzG1Dn3H9kAwT8OPk6uen8k3zRT3OGMHm1WUahEITTewakVOdX02b1jQS7YtNduTw/O8cE9FlvxhQtmuYZYVH4lO7vhm0QyGnnd0cnpgody8Fo7a3fg+ikEQdk1a8Mtms3WcDV8gByThgLt1o2JJh9dSlsCwjuciIKkPN2JLU6Pg1OHWTUbMDUyWaYWPAWIktmOkCZ+4G9ZbJ7HgwvGjuas2FYk6nAvbY4QrbJJG2fg08XOsoQVSfl6nUWXF0eFfvg9aavOXaMNIRXW2IFO2MSY8irBWaR/47vAdJjho3G5QBYkJjmkle/ZcGSHT8nwQVp83KBejIrYfDF8qAN+z/HD7z8DkJFkQd+ir0TMEhUNUlD1/B8YMwbxHElJiaoW78cnV+ZWiO7oDWumAbIGos2U7mwbhFqdbE+Nj0gOCe2fkK8n1udwIQXyPQbAOjsomzvflHyO2C2G0Q5o84rsWgUB1HQg7jHX/cM+QIRjPubSr1cps2HBSbOvEER9L7Z+RwpZMMoogbVXV4W9aRzItaYLRHbcciHxttyR12S4x/gMysy7x0AP1Jtg+Or2zs+fq/ns5BaRtZFs2260bbvPVLV/fixeHznC1h6xvNy5zDF4SolFKjxC1lGLGai682ntaUpFOsz3P9JBdqoRNrONaljTmtuk4uhxOLRybU0QK7KTOhxsfbWFTQyrcEYJDM4Y6iD0Bhrd3G/BJBnY3B8598b45+DMKt4uMldcjbB9eoIWK8TcSDkpn98MwWdGJUgQRPvNmjqrwzuR+/Pgj7BFSNJAV5tI2rm+hHt91He1JBrF2GsuSxjLeeo+XQeFJA1EW6lu3PEAOAwzwdzp4PIVFH+CUQdYjJiTQPEgFeHYAX4A4i1Iuq4bNXpp/uqG3g+hpmQmrMCeL/uPZGvL4Bs8WRM4RFfYL0zW+9ihcxxJ9pRGx+9HNGMZg3ztlcJR+43hr8ZyR6AKCT6+bMRb3/mYnbI9PaTfzMAb2fTLEpHd/wgux8O7vzZxEWHctwR+AmXYvbz5CSDBPFZDV43x8H0pK6AEF+AMhmid+zyMmwvIBVDPF0DvhC9YQ0db3aTVLsfDt04xDrGnrLvPOR4fon+DN8FhAs0fBjmE60DquHisFZEW2tXrQcZfH+dI7mhAxuR4/jEeohTgQhMOb0EF0/vLRKGYWxtzUDpIi1my6vo8cqDOM+YB2owi5pODPHqFe5mGIM08TtCZNmyFYTVOwSTB/1JLLwFjMTCQQbW8nEuS7miBYF6vyd54+Zgwnc0YSQBDOz2ZCGg9Cg4+8wUp88BjlABgTcTUbjH2L2jsQyzIHF8u5+Olo5F4MDQb29nXAQ9/MZ3zGZ3zGZ3zG/2v8H1XGKF+jdRvG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ptos"/>
              <a:ea typeface="+mn-ea"/>
              <a:cs typeface="+mn-cs"/>
            </a:endParaRPr>
          </a:p>
        </p:txBody>
      </p:sp>
      <p:sp>
        <p:nvSpPr>
          <p:cNvPr id="33818" name="AutoShape 26" descr="https://wearevuka.com/wp-content/uploads/2024/04/logo-Qingdao-Comcore-Technologies-Co.-Ltd.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ptos"/>
              <a:ea typeface="+mn-ea"/>
              <a:cs typeface="+mn-cs"/>
            </a:endParaRPr>
          </a:p>
        </p:txBody>
      </p:sp>
      <p:sp>
        <p:nvSpPr>
          <p:cNvPr id="23" name="TextBox 12"/>
          <p:cNvSpPr/>
          <p:nvPr/>
        </p:nvSpPr>
        <p:spPr>
          <a:xfrm>
            <a:off x="5310515" y="4770646"/>
            <a:ext cx="600559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1" normalizeH="0" baseline="0" noProof="0" dirty="0">
                <a:ln>
                  <a:noFill/>
                </a:ln>
                <a:solidFill>
                  <a:srgbClr val="000000"/>
                </a:solidFill>
                <a:effectLst/>
                <a:uLnTx/>
                <a:uFillTx/>
                <a:latin typeface="Aptos"/>
                <a:ea typeface="+mn-ea"/>
                <a:cs typeface="+mn-cs"/>
              </a:rPr>
              <a:t>10+ new potential customers developed</a:t>
            </a:r>
            <a:endParaRPr kumimoji="0" lang="en-GB" sz="2400" b="0" i="0" u="none" strike="noStrike" kern="1200" cap="none" spc="-1" normalizeH="0" baseline="0" noProof="0" dirty="0">
              <a:ln>
                <a:noFill/>
              </a:ln>
              <a:solidFill>
                <a:srgbClr val="000000"/>
              </a:solidFill>
              <a:effectLst/>
              <a:uLnTx/>
              <a:uFillTx/>
              <a:latin typeface="Arial" panose="020B0604020202020204"/>
              <a:ea typeface="+mn-ea"/>
              <a:cs typeface="+mn-cs"/>
            </a:endParaRPr>
          </a:p>
        </p:txBody>
      </p:sp>
      <p:sp>
        <p:nvSpPr>
          <p:cNvPr id="24" name="矩形 23"/>
          <p:cNvSpPr/>
          <p:nvPr/>
        </p:nvSpPr>
        <p:spPr>
          <a:xfrm>
            <a:off x="547044" y="1198013"/>
            <a:ext cx="1135966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1" normalizeH="0" baseline="0" noProof="0" dirty="0">
                <a:ln>
                  <a:noFill/>
                </a:ln>
                <a:solidFill>
                  <a:srgbClr val="000000"/>
                </a:solidFill>
                <a:effectLst/>
                <a:uLnTx/>
                <a:uFillTx/>
                <a:latin typeface="Aptos"/>
                <a:ea typeface="+mn-ea"/>
                <a:cs typeface="+mn-cs"/>
              </a:rPr>
              <a:t>Substantial progress has been made via the </a:t>
            </a:r>
            <a:r>
              <a:rPr kumimoji="0" lang="en-US" altLang="zh-CN" sz="2400" b="0" i="0" u="none" strike="noStrike" kern="1200" cap="none" spc="-1" normalizeH="0" baseline="0" noProof="0" dirty="0" err="1">
                <a:ln>
                  <a:noFill/>
                </a:ln>
                <a:solidFill>
                  <a:srgbClr val="000000"/>
                </a:solidFill>
                <a:effectLst/>
                <a:uLnTx/>
                <a:uFillTx/>
                <a:latin typeface="Aptos"/>
                <a:ea typeface="+mn-ea"/>
                <a:cs typeface="+mn-cs"/>
              </a:rPr>
              <a:t>VentureVersity</a:t>
            </a:r>
            <a:r>
              <a:rPr kumimoji="0" lang="en-US" altLang="zh-CN" sz="2400" b="0" i="0" u="none" strike="noStrike" kern="1200" cap="none" spc="-1" normalizeH="0" baseline="0" noProof="0" dirty="0">
                <a:ln>
                  <a:noFill/>
                </a:ln>
                <a:solidFill>
                  <a:srgbClr val="000000"/>
                </a:solidFill>
                <a:effectLst/>
                <a:uLnTx/>
                <a:uFillTx/>
                <a:latin typeface="Aptos"/>
                <a:ea typeface="+mn-ea"/>
                <a:cs typeface="+mn-cs"/>
              </a:rPr>
              <a:t> Fund:</a:t>
            </a:r>
          </a:p>
        </p:txBody>
      </p:sp>
      <p:sp>
        <p:nvSpPr>
          <p:cNvPr id="26" name="TextBox 12">
            <a:extLst>
              <a:ext uri="{FF2B5EF4-FFF2-40B4-BE49-F238E27FC236}">
                <a16:creationId xmlns:a16="http://schemas.microsoft.com/office/drawing/2014/main" id="{44D765E4-4A5B-4CC0-8D62-5961823454FE}"/>
              </a:ext>
            </a:extLst>
          </p:cNvPr>
          <p:cNvSpPr/>
          <p:nvPr/>
        </p:nvSpPr>
        <p:spPr>
          <a:xfrm>
            <a:off x="5310515" y="2083932"/>
            <a:ext cx="6005594" cy="19375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1" normalizeH="0" baseline="0" noProof="0" dirty="0">
                <a:ln>
                  <a:noFill/>
                </a:ln>
                <a:solidFill>
                  <a:srgbClr val="000000"/>
                </a:solidFill>
                <a:effectLst/>
                <a:uLnTx/>
                <a:uFillTx/>
                <a:latin typeface="Aptos"/>
                <a:ea typeface="+mn-ea"/>
                <a:cs typeface="+mn-cs"/>
              </a:rPr>
              <a:t>Invited meetings with</a:t>
            </a:r>
          </a:p>
          <a:p>
            <a:pPr lvl="0"/>
            <a:r>
              <a:rPr lang="en-GB" sz="2400" spc="-1" dirty="0">
                <a:solidFill>
                  <a:srgbClr val="000000"/>
                </a:solidFill>
              </a:rPr>
              <a:t>     A major UK water company </a:t>
            </a:r>
            <a:endParaRPr lang="en-GB" sz="2400" spc="-1" dirty="0">
              <a:solidFill>
                <a:srgbClr val="000000"/>
              </a:solidFill>
              <a:latin typeface="Aptos"/>
            </a:endParaRPr>
          </a:p>
          <a:p>
            <a:pPr marR="0" lvl="0" defTabSz="914400" rtl="0" eaLnBrk="1" fontAlgn="auto" latinLnBrk="0" hangingPunct="1">
              <a:lnSpc>
                <a:spcPct val="100000"/>
              </a:lnSpc>
              <a:spcBef>
                <a:spcPts val="0"/>
              </a:spcBef>
              <a:spcAft>
                <a:spcPts val="0"/>
              </a:spcAft>
              <a:buClrTx/>
              <a:buSzTx/>
              <a:tabLst/>
              <a:defRPr/>
            </a:pPr>
            <a:r>
              <a:rPr lang="en-GB" sz="2400" spc="-1" dirty="0">
                <a:solidFill>
                  <a:srgbClr val="000000"/>
                </a:solidFill>
                <a:latin typeface="Aptos"/>
              </a:rPr>
              <a:t>     International drink company</a:t>
            </a:r>
          </a:p>
          <a:p>
            <a:pPr marR="0" lvl="0" defTabSz="914400" rtl="0" eaLnBrk="1" fontAlgn="auto" latinLnBrk="0" hangingPunct="1">
              <a:lnSpc>
                <a:spcPct val="100000"/>
              </a:lnSpc>
              <a:spcBef>
                <a:spcPts val="0"/>
              </a:spcBef>
              <a:spcAft>
                <a:spcPts val="0"/>
              </a:spcAft>
              <a:buClrTx/>
              <a:buSzTx/>
              <a:tabLst/>
              <a:defRPr/>
            </a:pPr>
            <a:r>
              <a:rPr lang="en-GB" sz="2400" spc="-1" dirty="0">
                <a:solidFill>
                  <a:srgbClr val="000000"/>
                </a:solidFill>
                <a:latin typeface="Aptos"/>
              </a:rPr>
              <a:t>     Jacobs </a:t>
            </a:r>
          </a:p>
          <a:p>
            <a:pPr marR="0" lvl="0" defTabSz="914400" rtl="0" eaLnBrk="1" fontAlgn="auto" latinLnBrk="0" hangingPunct="1">
              <a:lnSpc>
                <a:spcPct val="100000"/>
              </a:lnSpc>
              <a:spcBef>
                <a:spcPts val="0"/>
              </a:spcBef>
              <a:spcAft>
                <a:spcPts val="0"/>
              </a:spcAft>
              <a:buClrTx/>
              <a:buSzTx/>
              <a:tabLst/>
              <a:defRPr/>
            </a:pPr>
            <a:r>
              <a:rPr lang="en-GB" sz="2400" spc="-1" dirty="0">
                <a:solidFill>
                  <a:srgbClr val="000000"/>
                </a:solidFill>
                <a:latin typeface="Aptos"/>
              </a:rPr>
              <a:t>     </a:t>
            </a:r>
            <a:endParaRPr kumimoji="0" lang="en-GB" sz="2400" i="0" u="none" strike="noStrike" kern="1200" cap="none" spc="-1" normalizeH="0" baseline="0" noProof="0" dirty="0">
              <a:ln>
                <a:noFill/>
              </a:ln>
              <a:solidFill>
                <a:srgbClr val="000000"/>
              </a:solidFill>
              <a:effectLst/>
              <a:uLnTx/>
              <a:uFillTx/>
              <a:latin typeface="Arial" panose="020B0604020202020204"/>
              <a:ea typeface="+mn-ea"/>
              <a:cs typeface="+mn-cs"/>
            </a:endParaRPr>
          </a:p>
        </p:txBody>
      </p:sp>
      <p:sp>
        <p:nvSpPr>
          <p:cNvPr id="27" name="矩形 23">
            <a:extLst>
              <a:ext uri="{FF2B5EF4-FFF2-40B4-BE49-F238E27FC236}">
                <a16:creationId xmlns:a16="http://schemas.microsoft.com/office/drawing/2014/main" id="{74CE22CE-16B2-47A3-A050-7FAE8A7BDCF2}"/>
              </a:ext>
            </a:extLst>
          </p:cNvPr>
          <p:cNvSpPr/>
          <p:nvPr/>
        </p:nvSpPr>
        <p:spPr>
          <a:xfrm>
            <a:off x="5310514" y="3957780"/>
            <a:ext cx="6596191" cy="461665"/>
          </a:xfrm>
          <a:prstGeom prst="rect">
            <a:avLst/>
          </a:prstGeom>
        </p:spPr>
        <p:txBody>
          <a:bodyPr wrap="square">
            <a:spAutoFit/>
          </a:bodyPr>
          <a:lstStyle/>
          <a:p>
            <a:pPr marL="342900" indent="-342900">
              <a:buFont typeface="Arial" panose="020B0604020202020204" pitchFamily="34" charset="0"/>
              <a:buChar char="•"/>
            </a:pPr>
            <a:r>
              <a:rPr lang="en-US" altLang="zh-CN" sz="2400" b="1" spc="-1" dirty="0">
                <a:solidFill>
                  <a:schemeClr val="dk1"/>
                </a:solidFill>
              </a:rPr>
              <a:t>Four grant applications (e.g. EU Horizon Europe )</a:t>
            </a:r>
          </a:p>
        </p:txBody>
      </p:sp>
      <p:pic>
        <p:nvPicPr>
          <p:cNvPr id="28" name="Picture 29">
            <a:extLst>
              <a:ext uri="{FF2B5EF4-FFF2-40B4-BE49-F238E27FC236}">
                <a16:creationId xmlns:a16="http://schemas.microsoft.com/office/drawing/2014/main" id="{B67B35F9-40CF-4E37-A3D6-332CDA89D5C8}"/>
              </a:ext>
            </a:extLst>
          </p:cNvPr>
          <p:cNvPicPr>
            <a:picLocks noChangeAspect="1" noChangeArrowheads="1"/>
          </p:cNvPicPr>
          <p:nvPr/>
        </p:nvPicPr>
        <p:blipFill>
          <a:blip r:embed="rId4" cstate="print"/>
          <a:srcRect/>
          <a:stretch>
            <a:fillRect/>
          </a:stretch>
        </p:blipFill>
        <p:spPr bwMode="auto">
          <a:xfrm>
            <a:off x="5776270" y="5366845"/>
            <a:ext cx="1577987" cy="476499"/>
          </a:xfrm>
          <a:prstGeom prst="rect">
            <a:avLst/>
          </a:prstGeom>
          <a:noFill/>
          <a:ln w="9525">
            <a:noFill/>
            <a:miter lim="800000"/>
            <a:headEnd/>
            <a:tailEnd/>
          </a:ln>
        </p:spPr>
      </p:pic>
      <p:pic>
        <p:nvPicPr>
          <p:cNvPr id="29" name="Picture 8" descr="https://logo.nuanque.com/wp-content/uploads/2021/12/20211211204041-61b50cc9ee80b.jpg">
            <a:extLst>
              <a:ext uri="{FF2B5EF4-FFF2-40B4-BE49-F238E27FC236}">
                <a16:creationId xmlns:a16="http://schemas.microsoft.com/office/drawing/2014/main" id="{95E311B6-F896-4511-A619-49DA08E72DA8}"/>
              </a:ext>
            </a:extLst>
          </p:cNvPr>
          <p:cNvPicPr>
            <a:picLocks noChangeAspect="1" noChangeArrowheads="1"/>
          </p:cNvPicPr>
          <p:nvPr/>
        </p:nvPicPr>
        <p:blipFill>
          <a:blip r:embed="rId5" cstate="print"/>
          <a:srcRect l="10312" t="36297" r="9594" b="33881"/>
          <a:stretch>
            <a:fillRect/>
          </a:stretch>
        </p:blipFill>
        <p:spPr bwMode="auto">
          <a:xfrm>
            <a:off x="7582948" y="5290710"/>
            <a:ext cx="2479431" cy="738554"/>
          </a:xfrm>
          <a:prstGeom prst="rect">
            <a:avLst/>
          </a:prstGeom>
          <a:noFill/>
        </p:spPr>
      </p:pic>
      <p:pic>
        <p:nvPicPr>
          <p:cNvPr id="30" name="Picture 2">
            <a:extLst>
              <a:ext uri="{FF2B5EF4-FFF2-40B4-BE49-F238E27FC236}">
                <a16:creationId xmlns:a16="http://schemas.microsoft.com/office/drawing/2014/main" id="{95821513-EC75-4EF2-A492-467A9EC462C2}"/>
              </a:ext>
            </a:extLst>
          </p:cNvPr>
          <p:cNvPicPr>
            <a:picLocks noChangeAspect="1" noChangeArrowheads="1"/>
          </p:cNvPicPr>
          <p:nvPr/>
        </p:nvPicPr>
        <p:blipFill rotWithShape="1">
          <a:blip r:embed="rId6" cstate="print"/>
          <a:srcRect l="21076"/>
          <a:stretch/>
        </p:blipFill>
        <p:spPr bwMode="auto">
          <a:xfrm>
            <a:off x="307975" y="2121491"/>
            <a:ext cx="4763471" cy="4024902"/>
          </a:xfrm>
          <a:prstGeom prst="rect">
            <a:avLst/>
          </a:prstGeom>
          <a:noFill/>
          <a:ln w="9525">
            <a:noFill/>
            <a:miter lim="800000"/>
            <a:headEnd/>
            <a:tailEnd/>
          </a:ln>
        </p:spPr>
      </p:pic>
    </p:spTree>
    <p:extLst>
      <p:ext uri="{BB962C8B-B14F-4D97-AF65-F5344CB8AC3E}">
        <p14:creationId xmlns:p14="http://schemas.microsoft.com/office/powerpoint/2010/main" val="65164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4">
            <a:extLst>
              <a:ext uri="{FF2B5EF4-FFF2-40B4-BE49-F238E27FC236}">
                <a16:creationId xmlns:a16="http://schemas.microsoft.com/office/drawing/2014/main" id="{ABAD5C2E-34AA-4A02-ACCD-4C4A4E83763F}"/>
              </a:ext>
            </a:extLst>
          </p:cNvPr>
          <p:cNvSpPr/>
          <p:nvPr/>
        </p:nvSpPr>
        <p:spPr>
          <a:xfrm>
            <a:off x="0" y="415680"/>
            <a:ext cx="12186360" cy="53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4000" b="1" i="0" u="none" strike="noStrike" baseline="0" dirty="0">
                <a:latin typeface="Microsoft YaHei" panose="020B0503020204020204" pitchFamily="34" charset="-122"/>
              </a:rPr>
              <a:t>Investment Ask</a:t>
            </a:r>
            <a:endParaRPr lang="en-GB" sz="4000" b="0" strike="noStrike" spc="-1" dirty="0">
              <a:solidFill>
                <a:srgbClr val="000000"/>
              </a:solidFill>
              <a:latin typeface="Arial" panose="020B0604020202020204"/>
            </a:endParaRPr>
          </a:p>
        </p:txBody>
      </p:sp>
      <p:pic>
        <p:nvPicPr>
          <p:cNvPr id="8" name="Graphic 2">
            <a:extLst>
              <a:ext uri="{FF2B5EF4-FFF2-40B4-BE49-F238E27FC236}">
                <a16:creationId xmlns:a16="http://schemas.microsoft.com/office/drawing/2014/main" id="{DCCF5375-2A97-440A-B146-4F878DFC0A25}"/>
              </a:ext>
            </a:extLst>
          </p:cNvPr>
          <p:cNvPicPr/>
          <p:nvPr/>
        </p:nvPicPr>
        <p:blipFill>
          <a:blip r:embed="rId3" cstate="print"/>
          <a:stretch>
            <a:fillRect/>
          </a:stretch>
        </p:blipFill>
        <p:spPr>
          <a:xfrm>
            <a:off x="9529560" y="17280"/>
            <a:ext cx="2641680" cy="801720"/>
          </a:xfrm>
          <a:prstGeom prst="rect">
            <a:avLst/>
          </a:prstGeom>
          <a:ln w="0">
            <a:noFill/>
          </a:ln>
        </p:spPr>
      </p:pic>
      <p:sp>
        <p:nvSpPr>
          <p:cNvPr id="9" name="TextBox 8">
            <a:extLst>
              <a:ext uri="{FF2B5EF4-FFF2-40B4-BE49-F238E27FC236}">
                <a16:creationId xmlns:a16="http://schemas.microsoft.com/office/drawing/2014/main" id="{70159814-3C96-4E6F-B817-DDBE867D4D93}"/>
              </a:ext>
            </a:extLst>
          </p:cNvPr>
          <p:cNvSpPr txBox="1"/>
          <p:nvPr/>
        </p:nvSpPr>
        <p:spPr>
          <a:xfrm>
            <a:off x="477520" y="1749270"/>
            <a:ext cx="11399520" cy="3908762"/>
          </a:xfrm>
          <a:prstGeom prst="rect">
            <a:avLst/>
          </a:prstGeom>
          <a:noFill/>
        </p:spPr>
        <p:txBody>
          <a:bodyPr wrap="square">
            <a:spAutoFit/>
          </a:bodyPr>
          <a:lstStyle/>
          <a:p>
            <a:r>
              <a:rPr lang="en-US" sz="2400" b="0" i="0" u="none" strike="noStrike" baseline="0" dirty="0">
                <a:latin typeface="Arial" panose="020B0604020202020204" pitchFamily="34" charset="0"/>
              </a:rPr>
              <a:t>•</a:t>
            </a:r>
            <a:r>
              <a:rPr lang="en-US" sz="2400" b="0" i="0" u="none" strike="noStrike" baseline="0" dirty="0">
                <a:latin typeface="Microsoft YaHei" panose="020B0503020204020204" pitchFamily="34" charset="-122"/>
              </a:rPr>
              <a:t>£65,000/yr.: For hiring an exclusive business development manager </a:t>
            </a:r>
          </a:p>
          <a:p>
            <a:endParaRPr lang="en-US" sz="2400" b="0" i="0" u="none" strike="noStrike" baseline="0" dirty="0">
              <a:latin typeface="Microsoft YaHei" panose="020B0503020204020204" pitchFamily="34" charset="-122"/>
            </a:endParaRPr>
          </a:p>
          <a:p>
            <a:r>
              <a:rPr lang="en-US" sz="2400" b="0" i="0" u="none" strike="noStrike" baseline="0" dirty="0">
                <a:latin typeface="Arial" panose="020B0604020202020204" pitchFamily="34" charset="0"/>
              </a:rPr>
              <a:t>•</a:t>
            </a:r>
            <a:r>
              <a:rPr lang="en-US" sz="2400" b="0" i="0" u="none" strike="noStrike" baseline="0" dirty="0">
                <a:latin typeface="Microsoft YaHei" panose="020B0503020204020204" pitchFamily="34" charset="-122"/>
              </a:rPr>
              <a:t>£70,000/yr.: For a Research Fellow with strong programming skills </a:t>
            </a:r>
          </a:p>
          <a:p>
            <a:endParaRPr lang="en-US" sz="2400" b="0" i="0" u="none" strike="noStrike" baseline="0" dirty="0">
              <a:latin typeface="Arial" panose="020B0604020202020204" pitchFamily="34" charset="0"/>
            </a:endParaRPr>
          </a:p>
          <a:p>
            <a:r>
              <a:rPr lang="en-US" sz="2400" b="0" i="0" u="none" strike="noStrike" baseline="0" dirty="0">
                <a:latin typeface="Arial" panose="020B0604020202020204" pitchFamily="34" charset="0"/>
              </a:rPr>
              <a:t>•</a:t>
            </a:r>
            <a:r>
              <a:rPr lang="en-US" sz="2400" b="0" i="0" u="none" strike="noStrike" baseline="0" dirty="0">
                <a:latin typeface="Microsoft YaHei" panose="020B0503020204020204" pitchFamily="34" charset="-122"/>
              </a:rPr>
              <a:t>£15,000/yr.: For running an Agency in China </a:t>
            </a:r>
          </a:p>
          <a:p>
            <a:endParaRPr lang="en-GB" sz="1600" b="0" i="0" u="none" strike="noStrike" baseline="0" dirty="0">
              <a:latin typeface="Microsoft YaHei" panose="020B0503020204020204" pitchFamily="34" charset="-122"/>
            </a:endParaRPr>
          </a:p>
          <a:p>
            <a:r>
              <a:rPr lang="en-GB" sz="1600" b="0" i="0" u="none" strike="noStrike" baseline="0" dirty="0">
                <a:latin typeface="Microsoft YaHei" panose="020B0503020204020204" pitchFamily="34" charset="-122"/>
              </a:rPr>
              <a:t> </a:t>
            </a:r>
          </a:p>
          <a:p>
            <a:r>
              <a:rPr lang="en-US" sz="2400" b="1" dirty="0">
                <a:latin typeface="Microsoft YaHei" panose="020B0503020204020204" pitchFamily="34" charset="-122"/>
              </a:rPr>
              <a:t>Return of Investment: 5 to 1 </a:t>
            </a:r>
          </a:p>
          <a:p>
            <a:endParaRPr lang="en-US" sz="2400" dirty="0">
              <a:latin typeface="Microsoft YaHei" panose="020B0503020204020204" pitchFamily="34" charset="-122"/>
            </a:endParaRPr>
          </a:p>
          <a:p>
            <a:r>
              <a:rPr lang="en-US" sz="2400" dirty="0">
                <a:latin typeface="Microsoft YaHei" panose="020B0503020204020204" pitchFamily="34" charset="-122"/>
              </a:rPr>
              <a:t>• Follow-on investment: Business expansion including Agency in the EU </a:t>
            </a:r>
          </a:p>
          <a:p>
            <a:endParaRPr lang="en-US" sz="2400" b="0" i="0" u="none" strike="noStrike" baseline="0" dirty="0">
              <a:latin typeface="Microsoft YaHei" panose="020B0503020204020204" pitchFamily="34" charset="-122"/>
            </a:endParaRPr>
          </a:p>
        </p:txBody>
      </p:sp>
    </p:spTree>
    <p:extLst>
      <p:ext uri="{BB962C8B-B14F-4D97-AF65-F5344CB8AC3E}">
        <p14:creationId xmlns:p14="http://schemas.microsoft.com/office/powerpoint/2010/main" val="114957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0800" y="1153017"/>
            <a:ext cx="9641840" cy="830989"/>
          </a:xfrm>
          <a:prstGeom prst="rect">
            <a:avLst/>
          </a:prstGeom>
          <a:noFill/>
        </p:spPr>
        <p:txBody>
          <a:bodyPr wrap="square" lIns="91430" tIns="45716" rIns="91430"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rgbClr val="000000"/>
                </a:solidFill>
                <a:effectLst/>
                <a:uLnTx/>
                <a:uFillTx/>
                <a:latin typeface="Copperplate Gothic Bold" panose="020E0705020206020404" pitchFamily="34" charset="0"/>
                <a:ea typeface="+mn-ea"/>
                <a:cs typeface="+mn-cs"/>
              </a:rPr>
              <a:t>Thanks for your attention!</a:t>
            </a:r>
          </a:p>
        </p:txBody>
      </p:sp>
      <p:pic>
        <p:nvPicPr>
          <p:cNvPr id="7" name="Graphic 2"/>
          <p:cNvPicPr/>
          <p:nvPr/>
        </p:nvPicPr>
        <p:blipFill>
          <a:blip r:embed="rId3" cstate="print"/>
          <a:stretch>
            <a:fillRect/>
          </a:stretch>
        </p:blipFill>
        <p:spPr>
          <a:xfrm>
            <a:off x="6118315" y="4828028"/>
            <a:ext cx="4347028" cy="1262053"/>
          </a:xfrm>
          <a:prstGeom prst="rect">
            <a:avLst/>
          </a:prstGeom>
          <a:ln w="0">
            <a:noFill/>
          </a:ln>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167" b="9414"/>
          <a:stretch>
            <a:fillRect/>
          </a:stretch>
        </p:blipFill>
        <p:spPr bwMode="auto">
          <a:xfrm>
            <a:off x="2317131" y="4654057"/>
            <a:ext cx="3251834" cy="1507047"/>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363625" y="2888145"/>
            <a:ext cx="7268733" cy="14465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Aptos"/>
                <a:ea typeface="+mn-ea"/>
                <a:cs typeface="+mn-cs"/>
              </a:rPr>
              <a:t>Dr Kegong Diao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ptos"/>
                <a:ea typeface="+mn-ea"/>
                <a:cs typeface="+mn-cs"/>
              </a:rPr>
              <a:t>Senior Lecturer in Engineering and Sustainable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Aptos"/>
                <a:ea typeface="+mn-ea"/>
                <a:cs typeface="+mn-cs"/>
                <a:hlinkClick r:id="rId5"/>
              </a:rPr>
              <a:t>kegong.diao@dmu.ac.uk</a:t>
            </a:r>
            <a:endParaRPr kumimoji="0" lang="en-US" altLang="zh-CN" sz="2000" b="0" i="0" u="none" strike="noStrike" kern="1200" cap="none" spc="0" normalizeH="0" baseline="0" noProof="0" dirty="0">
              <a:ln>
                <a:noFill/>
              </a:ln>
              <a:solidFill>
                <a:srgbClr val="000000"/>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ptos"/>
              <a:ea typeface="+mn-ea"/>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p:nvPr/>
        </p:nvPicPr>
        <p:blipFill>
          <a:blip r:embed="rId3" cstate="print"/>
          <a:stretch>
            <a:fillRect/>
          </a:stretch>
        </p:blipFill>
        <p:spPr>
          <a:xfrm>
            <a:off x="3054926" y="1954513"/>
            <a:ext cx="2372040" cy="774000"/>
          </a:xfrm>
          <a:prstGeom prst="rect">
            <a:avLst/>
          </a:prstGeom>
          <a:ln w="0">
            <a:noFill/>
          </a:ln>
        </p:spPr>
      </p:pic>
      <p:sp>
        <p:nvSpPr>
          <p:cNvPr id="15" name="TextBox 6"/>
          <p:cNvSpPr/>
          <p:nvPr/>
        </p:nvSpPr>
        <p:spPr>
          <a:xfrm>
            <a:off x="2981038" y="2830033"/>
            <a:ext cx="3071520" cy="14758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i="1" strike="noStrike" spc="-1" dirty="0">
                <a:solidFill>
                  <a:schemeClr val="dk1"/>
                </a:solidFill>
                <a:latin typeface="Aptos"/>
              </a:rPr>
              <a:t>“</a:t>
            </a:r>
            <a:r>
              <a:rPr lang="en-GB" sz="1800" b="1" i="1" strike="noStrike" spc="-1" dirty="0">
                <a:solidFill>
                  <a:schemeClr val="dk1"/>
                </a:solidFill>
                <a:latin typeface="Aptos"/>
              </a:rPr>
              <a:t>We have set a challenge to water companies to cut leakage between 2020-25 by enough to serve 6 major cities…</a:t>
            </a:r>
            <a:endParaRPr lang="en-GB" sz="1800" b="0" strike="noStrike" spc="-1" dirty="0">
              <a:solidFill>
                <a:srgbClr val="000000"/>
              </a:solidFill>
              <a:latin typeface="Arial" panose="020B0604020202020204"/>
            </a:endParaRPr>
          </a:p>
        </p:txBody>
      </p:sp>
      <p:pic>
        <p:nvPicPr>
          <p:cNvPr id="16" name="Picture 9"/>
          <p:cNvPicPr/>
          <p:nvPr/>
        </p:nvPicPr>
        <p:blipFill>
          <a:blip r:embed="rId4" cstate="print"/>
          <a:stretch>
            <a:fillRect/>
          </a:stretch>
        </p:blipFill>
        <p:spPr>
          <a:xfrm>
            <a:off x="6459086" y="1960273"/>
            <a:ext cx="1558440" cy="768240"/>
          </a:xfrm>
          <a:prstGeom prst="rect">
            <a:avLst/>
          </a:prstGeom>
          <a:ln w="0">
            <a:noFill/>
          </a:ln>
        </p:spPr>
      </p:pic>
      <p:sp>
        <p:nvSpPr>
          <p:cNvPr id="17" name="TextBox 11"/>
          <p:cNvSpPr/>
          <p:nvPr/>
        </p:nvSpPr>
        <p:spPr>
          <a:xfrm>
            <a:off x="6459086" y="2830033"/>
            <a:ext cx="264168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0" i="1" strike="noStrike" spc="-1" dirty="0">
                <a:solidFill>
                  <a:schemeClr val="dk1"/>
                </a:solidFill>
                <a:latin typeface="Aptos"/>
              </a:rPr>
              <a:t>“</a:t>
            </a:r>
            <a:r>
              <a:rPr lang="en-GB" sz="1800" b="1" i="1" strike="noStrike" spc="-1" dirty="0">
                <a:solidFill>
                  <a:schemeClr val="dk1"/>
                </a:solidFill>
                <a:latin typeface="Aptos"/>
              </a:rPr>
              <a:t>Climate change is increasing the risk of leaks</a:t>
            </a:r>
            <a:endParaRPr lang="en-GB" sz="1800" b="0" strike="noStrike" spc="-1" dirty="0">
              <a:solidFill>
                <a:srgbClr val="000000"/>
              </a:solidFill>
              <a:latin typeface="Arial" panose="020B0604020202020204"/>
            </a:endParaRPr>
          </a:p>
        </p:txBody>
      </p:sp>
      <p:sp>
        <p:nvSpPr>
          <p:cNvPr id="18" name="TextBox 13"/>
          <p:cNvSpPr/>
          <p:nvPr/>
        </p:nvSpPr>
        <p:spPr>
          <a:xfrm>
            <a:off x="9192056" y="2830033"/>
            <a:ext cx="2641680" cy="14758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en-GB" sz="1800" b="0" i="1" strike="noStrike" spc="-1" dirty="0">
                <a:solidFill>
                  <a:schemeClr val="dk1"/>
                </a:solidFill>
                <a:latin typeface="Aptos"/>
              </a:rPr>
              <a:t>“</a:t>
            </a:r>
            <a:r>
              <a:rPr lang="en-GB" sz="1800" b="1" i="1" strike="noStrike" spc="-1" dirty="0">
                <a:solidFill>
                  <a:schemeClr val="dk1"/>
                </a:solidFill>
                <a:latin typeface="Aptos"/>
              </a:rPr>
              <a:t>Water Demand Target under the Environment Act 2021</a:t>
            </a:r>
            <a:r>
              <a:rPr lang="en-GB" sz="1800" b="0" i="1" strike="noStrike" spc="-1" dirty="0">
                <a:solidFill>
                  <a:schemeClr val="dk1"/>
                </a:solidFill>
                <a:latin typeface="Aptos"/>
              </a:rPr>
              <a:t> </a:t>
            </a:r>
            <a:r>
              <a:rPr lang="en-GB" sz="1800" b="1" i="1" strike="noStrike" spc="-1" dirty="0">
                <a:solidFill>
                  <a:schemeClr val="dk1"/>
                </a:solidFill>
                <a:latin typeface="Aptos"/>
              </a:rPr>
              <a:t>to reduce leakage by </a:t>
            </a:r>
            <a:r>
              <a:rPr lang="en-GB" b="1" i="1" spc="-1" dirty="0">
                <a:solidFill>
                  <a:schemeClr val="dk1"/>
                </a:solidFill>
              </a:rPr>
              <a:t>31.3% by </a:t>
            </a:r>
            <a:r>
              <a:rPr lang="en-GB" sz="1800" b="1" i="1" strike="noStrike" spc="-1" dirty="0">
                <a:solidFill>
                  <a:schemeClr val="dk1"/>
                </a:solidFill>
                <a:latin typeface="Aptos"/>
              </a:rPr>
              <a:t>2037.</a:t>
            </a:r>
            <a:r>
              <a:rPr lang="en-GB" sz="1800" b="0" i="1" strike="noStrike" spc="-1" dirty="0">
                <a:solidFill>
                  <a:schemeClr val="dk1"/>
                </a:solidFill>
                <a:latin typeface="Aptos"/>
              </a:rPr>
              <a:t>”</a:t>
            </a:r>
            <a:endParaRPr lang="en-GB" sz="1800" b="0" strike="noStrike" spc="-1" dirty="0">
              <a:solidFill>
                <a:srgbClr val="000000"/>
              </a:solidFill>
              <a:latin typeface="Arial" panose="020B0604020202020204"/>
            </a:endParaRPr>
          </a:p>
        </p:txBody>
      </p:sp>
      <p:pic>
        <p:nvPicPr>
          <p:cNvPr id="19" name="Picture 14"/>
          <p:cNvPicPr/>
          <p:nvPr/>
        </p:nvPicPr>
        <p:blipFill>
          <a:blip r:embed="rId5" cstate="print"/>
          <a:stretch>
            <a:fillRect/>
          </a:stretch>
        </p:blipFill>
        <p:spPr>
          <a:xfrm>
            <a:off x="9249806" y="1738153"/>
            <a:ext cx="1589760" cy="990360"/>
          </a:xfrm>
          <a:prstGeom prst="rect">
            <a:avLst/>
          </a:prstGeom>
          <a:ln w="0">
            <a:noFill/>
          </a:ln>
        </p:spPr>
      </p:pic>
      <p:pic>
        <p:nvPicPr>
          <p:cNvPr id="20" name="Picture 15"/>
          <p:cNvPicPr/>
          <p:nvPr/>
        </p:nvPicPr>
        <p:blipFill>
          <a:blip r:embed="rId6" cstate="print"/>
          <a:stretch>
            <a:fillRect/>
          </a:stretch>
        </p:blipFill>
        <p:spPr>
          <a:xfrm>
            <a:off x="1219593" y="1954513"/>
            <a:ext cx="774000" cy="774000"/>
          </a:xfrm>
          <a:prstGeom prst="rect">
            <a:avLst/>
          </a:prstGeom>
          <a:ln w="0">
            <a:noFill/>
          </a:ln>
        </p:spPr>
      </p:pic>
      <p:sp>
        <p:nvSpPr>
          <p:cNvPr id="21" name="TextBox 17"/>
          <p:cNvSpPr/>
          <p:nvPr/>
        </p:nvSpPr>
        <p:spPr>
          <a:xfrm>
            <a:off x="683788" y="2830033"/>
            <a:ext cx="2031116"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en-GB" sz="1800" b="0" i="1" strike="noStrike" spc="-1" dirty="0">
                <a:solidFill>
                  <a:schemeClr val="dk1"/>
                </a:solidFill>
                <a:latin typeface="Aptos"/>
              </a:rPr>
              <a:t>“</a:t>
            </a:r>
            <a:r>
              <a:rPr lang="en-GB" sz="1800" b="1" i="1" strike="noStrike" spc="-1" dirty="0">
                <a:solidFill>
                  <a:schemeClr val="dk1"/>
                </a:solidFill>
                <a:latin typeface="Aptos"/>
              </a:rPr>
              <a:t>Over 95% of leaks are never seen by customers</a:t>
            </a:r>
            <a:r>
              <a:rPr lang="en-GB" sz="1800" b="0" i="1" strike="noStrike" spc="-1" dirty="0">
                <a:solidFill>
                  <a:schemeClr val="dk1"/>
                </a:solidFill>
                <a:latin typeface="Aptos"/>
              </a:rPr>
              <a:t>.”</a:t>
            </a:r>
            <a:endParaRPr lang="en-GB" sz="1800" b="0" strike="noStrike" spc="-1" dirty="0">
              <a:solidFill>
                <a:srgbClr val="000000"/>
              </a:solidFill>
              <a:latin typeface="Arial" panose="020B0604020202020204"/>
            </a:endParaRPr>
          </a:p>
        </p:txBody>
      </p:sp>
      <p:sp>
        <p:nvSpPr>
          <p:cNvPr id="12" name="PlaceHolder 1"/>
          <p:cNvSpPr txBox="1"/>
          <p:nvPr/>
        </p:nvSpPr>
        <p:spPr>
          <a:xfrm>
            <a:off x="-4141" y="988536"/>
            <a:ext cx="12171240" cy="5290780"/>
          </a:xfrm>
          <a:prstGeom prst="rect">
            <a:avLst/>
          </a:prstGeom>
          <a:solidFill>
            <a:schemeClr val="bg1">
              <a:lumMod val="95000"/>
            </a:schemeClr>
          </a:solidFill>
          <a:ln w="0">
            <a:noFill/>
          </a:ln>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buClr>
                <a:srgbClr val="000000"/>
              </a:buClr>
              <a:buFont typeface="Arial" panose="020B0604020202020204"/>
              <a:buChar char="•"/>
              <a:tabLst>
                <a:tab pos="0" algn="l"/>
              </a:tabLst>
            </a:pPr>
            <a:r>
              <a:rPr lang="en-GB" sz="3600" b="1" spc="-1" dirty="0">
                <a:solidFill>
                  <a:schemeClr val="dk1"/>
                </a:solidFill>
              </a:rPr>
              <a:t>£ 3.1 billion litres </a:t>
            </a:r>
            <a:r>
              <a:rPr lang="en-GB" sz="3200" b="1" spc="-1" dirty="0">
                <a:solidFill>
                  <a:schemeClr val="dk1"/>
                </a:solidFill>
              </a:rPr>
              <a:t>of water lost </a:t>
            </a:r>
            <a:r>
              <a:rPr lang="en-GB" sz="3600" b="1" spc="-1" dirty="0">
                <a:solidFill>
                  <a:schemeClr val="dk1"/>
                </a:solidFill>
              </a:rPr>
              <a:t>every day</a:t>
            </a:r>
            <a:r>
              <a:rPr lang="en-GB" sz="3600" spc="-1" dirty="0">
                <a:solidFill>
                  <a:schemeClr val="dk1"/>
                </a:solidFill>
              </a:rPr>
              <a:t> </a:t>
            </a:r>
            <a:r>
              <a:rPr lang="en-GB" sz="3200" spc="-1" dirty="0">
                <a:solidFill>
                  <a:schemeClr val="dk1"/>
                </a:solidFill>
              </a:rPr>
              <a:t>in England and Wales</a:t>
            </a:r>
          </a:p>
          <a:p>
            <a:pPr marL="0" indent="0" algn="ctr">
              <a:spcBef>
                <a:spcPts val="600"/>
              </a:spcBef>
              <a:buClr>
                <a:srgbClr val="000000"/>
              </a:buClr>
              <a:buNone/>
              <a:tabLst>
                <a:tab pos="0" algn="l"/>
              </a:tabLst>
            </a:pPr>
            <a:endParaRPr lang="en-GB" sz="3200" spc="-1" dirty="0">
              <a:solidFill>
                <a:schemeClr val="dk1"/>
              </a:solidFill>
            </a:endParaRPr>
          </a:p>
          <a:p>
            <a:pPr algn="ctr">
              <a:spcBef>
                <a:spcPts val="600"/>
              </a:spcBef>
              <a:buClr>
                <a:srgbClr val="000000"/>
              </a:buClr>
              <a:buFont typeface="Arial" panose="020B0604020202020204"/>
              <a:buChar char="•"/>
              <a:tabLst>
                <a:tab pos="0" algn="l"/>
              </a:tabLst>
            </a:pPr>
            <a:r>
              <a:rPr lang="en-US" sz="3200" spc="-1" dirty="0">
                <a:solidFill>
                  <a:schemeClr val="dk1"/>
                </a:solidFill>
              </a:rPr>
              <a:t>Water company</a:t>
            </a:r>
            <a:r>
              <a:rPr lang="en-US" sz="3200" b="1" spc="-1" dirty="0">
                <a:solidFill>
                  <a:schemeClr val="dk1"/>
                </a:solidFill>
              </a:rPr>
              <a:t> fined £300 m plus additional penalties</a:t>
            </a:r>
            <a:endParaRPr lang="en-GB" sz="3600" b="1" spc="-1" dirty="0">
              <a:solidFill>
                <a:schemeClr val="dk1"/>
              </a:solidFill>
              <a:latin typeface="Aptos"/>
            </a:endParaRPr>
          </a:p>
        </p:txBody>
      </p:sp>
      <p:pic>
        <p:nvPicPr>
          <p:cNvPr id="1026" name="Picture 2" descr="2204WWft2 | WaterWorld"/>
          <p:cNvPicPr>
            <a:picLocks noChangeAspect="1" noChangeArrowheads="1"/>
          </p:cNvPicPr>
          <p:nvPr/>
        </p:nvPicPr>
        <p:blipFill>
          <a:blip r:embed="rId7" cstate="print">
            <a:alphaModFix amt="20000"/>
            <a:extLst>
              <a:ext uri="{28A0092B-C50C-407E-A947-70E740481C1C}">
                <a14:useLocalDpi xmlns:a14="http://schemas.microsoft.com/office/drawing/2010/main" val="0"/>
              </a:ext>
            </a:extLst>
          </a:blip>
          <a:srcRect/>
          <a:stretch>
            <a:fillRect/>
          </a:stretch>
        </p:blipFill>
        <p:spPr bwMode="auto">
          <a:xfrm>
            <a:off x="28183" y="982275"/>
            <a:ext cx="12142440" cy="5297040"/>
          </a:xfrm>
          <a:prstGeom prst="rect">
            <a:avLst/>
          </a:prstGeom>
          <a:noFill/>
          <a:extLst>
            <a:ext uri="{909E8E84-426E-40DD-AFC4-6F175D3DCCD1}">
              <a14:hiddenFill xmlns:a14="http://schemas.microsoft.com/office/drawing/2010/main">
                <a:solidFill>
                  <a:srgbClr val="FFFFFF"/>
                </a:solidFill>
              </a14:hiddenFill>
            </a:ext>
          </a:extLst>
        </p:spPr>
      </p:pic>
      <p:sp>
        <p:nvSpPr>
          <p:cNvPr id="50" name="PlaceHolder 1"/>
          <p:cNvSpPr>
            <a:spLocks noGrp="1"/>
          </p:cNvSpPr>
          <p:nvPr>
            <p:ph type="subTitle"/>
          </p:nvPr>
        </p:nvSpPr>
        <p:spPr>
          <a:xfrm>
            <a:off x="28799" y="149464"/>
            <a:ext cx="9493270" cy="533880"/>
          </a:xfrm>
          <a:prstGeom prst="rect">
            <a:avLst/>
          </a:prstGeom>
          <a:noFill/>
          <a:ln w="0">
            <a:noFill/>
          </a:ln>
        </p:spPr>
        <p:txBody>
          <a:bodyPr lIns="91440" tIns="45720" rIns="91440" bIns="45720" anchor="t">
            <a:noAutofit/>
          </a:bodyPr>
          <a:lstStyle/>
          <a:p>
            <a:pPr defTabSz="914400">
              <a:lnSpc>
                <a:spcPct val="100000"/>
              </a:lnSpc>
              <a:spcBef>
                <a:spcPts val="1000"/>
              </a:spcBef>
              <a:tabLst>
                <a:tab pos="0" algn="l"/>
              </a:tabLst>
            </a:pPr>
            <a:r>
              <a:rPr lang="en-GB" sz="3600" b="1" u="sng" strike="noStrike" spc="-1" dirty="0">
                <a:solidFill>
                  <a:schemeClr val="dk1"/>
                </a:solidFill>
                <a:uFillTx/>
                <a:latin typeface="Aptos"/>
              </a:rPr>
              <a:t>What</a:t>
            </a:r>
            <a:r>
              <a:rPr lang="en-US" sz="3600" b="1" u="sng" strike="noStrike" spc="-1" dirty="0">
                <a:solidFill>
                  <a:schemeClr val="dk1"/>
                </a:solidFill>
                <a:uFillTx/>
                <a:latin typeface="Aptos"/>
              </a:rPr>
              <a:t>’</a:t>
            </a:r>
            <a:r>
              <a:rPr lang="en-GB" sz="3600" b="1" u="sng" strike="noStrike" spc="-1" dirty="0">
                <a:solidFill>
                  <a:schemeClr val="dk1"/>
                </a:solidFill>
                <a:uFillTx/>
                <a:latin typeface="Aptos"/>
              </a:rPr>
              <a:t>s the problem with water leaks?</a:t>
            </a:r>
            <a:endParaRPr lang="en-GB" sz="3600" b="0" strike="noStrike" spc="-1" dirty="0">
              <a:solidFill>
                <a:srgbClr val="000000"/>
              </a:solidFill>
              <a:latin typeface="Arial" panose="020B0604020202020204"/>
            </a:endParaRPr>
          </a:p>
        </p:txBody>
      </p:sp>
      <p:pic>
        <p:nvPicPr>
          <p:cNvPr id="59" name="Graphic 2"/>
          <p:cNvPicPr/>
          <p:nvPr/>
        </p:nvPicPr>
        <p:blipFill>
          <a:blip r:embed="rId8" cstate="print"/>
          <a:stretch>
            <a:fillRect/>
          </a:stretch>
        </p:blipFill>
        <p:spPr>
          <a:xfrm>
            <a:off x="9529560" y="17280"/>
            <a:ext cx="2641680" cy="801720"/>
          </a:xfrm>
          <a:prstGeom prst="rect">
            <a:avLst/>
          </a:prstGeom>
          <a:ln w="0">
            <a:noFill/>
          </a:ln>
        </p:spPr>
      </p:pic>
      <p:pic>
        <p:nvPicPr>
          <p:cNvPr id="3" name="Picture 2">
            <a:extLst>
              <a:ext uri="{FF2B5EF4-FFF2-40B4-BE49-F238E27FC236}">
                <a16:creationId xmlns:a16="http://schemas.microsoft.com/office/drawing/2014/main" id="{A1D8EB0A-F91B-49B4-B8DE-62D80153092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8750" l="5272" r="97923">
                        <a14:foregroundMark x1="63419" y1="48214" x2="65176" y2="79107"/>
                        <a14:foregroundMark x1="74920" y1="43571" x2="75399" y2="92500"/>
                        <a14:foregroundMark x1="86422" y1="41607" x2="85942" y2="94643"/>
                        <a14:foregroundMark x1="46805" y1="28214" x2="97923" y2="28750"/>
                        <a14:foregroundMark x1="32109" y1="40000" x2="36741" y2="36429"/>
                        <a14:foregroundMark x1="44569" y1="36429" x2="50479" y2="39464"/>
                        <a14:foregroundMark x1="45367" y1="56607" x2="38019" y2="58036"/>
                        <a14:foregroundMark x1="32588" y1="46250" x2="47764" y2="45179"/>
                      </a14:backgroundRemoval>
                    </a14:imgEffect>
                  </a14:imgLayer>
                </a14:imgProps>
              </a:ext>
            </a:extLst>
          </a:blip>
          <a:stretch>
            <a:fillRect/>
          </a:stretch>
        </p:blipFill>
        <p:spPr>
          <a:xfrm>
            <a:off x="9801223" y="4974771"/>
            <a:ext cx="2362594" cy="1865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subTitle"/>
          </p:nvPr>
        </p:nvSpPr>
        <p:spPr>
          <a:xfrm>
            <a:off x="28800" y="0"/>
            <a:ext cx="8850600" cy="533880"/>
          </a:xfrm>
          <a:prstGeom prst="rect">
            <a:avLst/>
          </a:prstGeom>
          <a:noFill/>
          <a:ln w="0">
            <a:noFill/>
          </a:ln>
        </p:spPr>
        <p:txBody>
          <a:bodyPr lIns="91440" tIns="45720" rIns="91440" bIns="45720" anchor="t">
            <a:noAutofit/>
          </a:bodyPr>
          <a:lstStyle/>
          <a:p>
            <a:pPr defTabSz="914400">
              <a:lnSpc>
                <a:spcPct val="100000"/>
              </a:lnSpc>
              <a:spcBef>
                <a:spcPts val="1000"/>
              </a:spcBef>
              <a:tabLst>
                <a:tab pos="0" algn="l"/>
              </a:tabLst>
            </a:pPr>
            <a:r>
              <a:rPr lang="en-GB" sz="4000" b="1" u="sng" strike="noStrike" spc="-1" dirty="0">
                <a:solidFill>
                  <a:schemeClr val="dk1"/>
                </a:solidFill>
                <a:uFillTx/>
                <a:latin typeface="Aptos"/>
              </a:rPr>
              <a:t>Why Now?</a:t>
            </a:r>
            <a:endParaRPr lang="en-GB" sz="4000" b="0" strike="noStrike" spc="-1" dirty="0">
              <a:solidFill>
                <a:srgbClr val="000000"/>
              </a:solidFill>
              <a:latin typeface="Arial" panose="020B0604020202020204"/>
            </a:endParaRPr>
          </a:p>
        </p:txBody>
      </p:sp>
      <p:pic>
        <p:nvPicPr>
          <p:cNvPr id="59" name="Graphic 2"/>
          <p:cNvPicPr/>
          <p:nvPr/>
        </p:nvPicPr>
        <p:blipFill>
          <a:blip r:embed="rId3" cstate="print"/>
          <a:stretch>
            <a:fillRect/>
          </a:stretch>
        </p:blipFill>
        <p:spPr>
          <a:xfrm>
            <a:off x="9529560" y="17280"/>
            <a:ext cx="2641680" cy="801720"/>
          </a:xfrm>
          <a:prstGeom prst="rect">
            <a:avLst/>
          </a:prstGeom>
          <a:ln w="0">
            <a:noFill/>
          </a:ln>
        </p:spPr>
      </p:pic>
      <p:sp>
        <p:nvSpPr>
          <p:cNvPr id="8" name="PlaceHolder 3"/>
          <p:cNvSpPr/>
          <p:nvPr/>
        </p:nvSpPr>
        <p:spPr>
          <a:xfrm>
            <a:off x="1115491" y="1649520"/>
            <a:ext cx="11082600" cy="18579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tabLst>
                <a:tab pos="0" algn="l"/>
              </a:tabLst>
            </a:pPr>
            <a:r>
              <a:rPr lang="en-GB" sz="2800" b="0" strike="noStrike" spc="-1" dirty="0">
                <a:solidFill>
                  <a:schemeClr val="dk1"/>
                </a:solidFill>
                <a:latin typeface="Aptos"/>
              </a:rPr>
              <a:t>UK Water Utility Companies are required to:</a:t>
            </a:r>
            <a:endParaRPr lang="en-GB" sz="2800" b="0" strike="noStrike" spc="-1" dirty="0">
              <a:solidFill>
                <a:srgbClr val="000000"/>
              </a:solidFill>
              <a:latin typeface="Arial" panose="020B0604020202020204"/>
            </a:endParaRPr>
          </a:p>
          <a:p>
            <a:pPr marL="342900" indent="-342900" defTabSz="914400">
              <a:lnSpc>
                <a:spcPct val="100000"/>
              </a:lnSpc>
              <a:buClr>
                <a:srgbClr val="000000"/>
              </a:buClr>
              <a:buFont typeface="Wingdings" panose="05000000000000000000" pitchFamily="2" charset="2"/>
              <a:buChar char=""/>
              <a:tabLst>
                <a:tab pos="0" algn="l"/>
              </a:tabLst>
            </a:pPr>
            <a:r>
              <a:rPr lang="en-GB" sz="2800" b="0" strike="noStrike" spc="-1" dirty="0">
                <a:solidFill>
                  <a:schemeClr val="dk1"/>
                </a:solidFill>
                <a:latin typeface="Aptos"/>
                <a:ea typeface="微软雅黑" panose="020B0503020204020204" charset="-122"/>
              </a:rPr>
              <a:t>Triple the rate of leakage reduction by </a:t>
            </a:r>
            <a:r>
              <a:rPr lang="en-GB" sz="2800" b="1" strike="noStrike" spc="-1" dirty="0">
                <a:solidFill>
                  <a:schemeClr val="dk1"/>
                </a:solidFill>
                <a:latin typeface="Aptos"/>
                <a:ea typeface="微软雅黑" panose="020B0503020204020204" charset="-122"/>
              </a:rPr>
              <a:t>2030</a:t>
            </a:r>
            <a:endParaRPr lang="en-GB" sz="2800" b="0" strike="noStrike" spc="-1" dirty="0">
              <a:solidFill>
                <a:srgbClr val="000000"/>
              </a:solidFill>
              <a:latin typeface="Arial" panose="020B0604020202020204"/>
            </a:endParaRPr>
          </a:p>
          <a:p>
            <a:pPr marL="342900" indent="-342900" defTabSz="914400">
              <a:lnSpc>
                <a:spcPct val="100000"/>
              </a:lnSpc>
              <a:buClr>
                <a:srgbClr val="000000"/>
              </a:buClr>
              <a:buFont typeface="Wingdings" panose="05000000000000000000" pitchFamily="2" charset="2"/>
              <a:buChar char=""/>
              <a:tabLst>
                <a:tab pos="0" algn="l"/>
              </a:tabLst>
            </a:pPr>
            <a:r>
              <a:rPr lang="en-GB" sz="2800" b="0" strike="noStrike" spc="-1" dirty="0">
                <a:solidFill>
                  <a:schemeClr val="dk1"/>
                </a:solidFill>
                <a:latin typeface="Aptos"/>
                <a:ea typeface="微软雅黑" panose="020B0503020204020204" charset="-122"/>
              </a:rPr>
              <a:t>Leakage </a:t>
            </a:r>
            <a:r>
              <a:rPr lang="en-GB" sz="2800" b="0" strike="noStrike" spc="-1" dirty="0" err="1">
                <a:solidFill>
                  <a:schemeClr val="dk1"/>
                </a:solidFill>
                <a:latin typeface="Aptos"/>
                <a:ea typeface="微软雅黑" panose="020B0503020204020204" charset="-122"/>
              </a:rPr>
              <a:t>Routemap</a:t>
            </a:r>
            <a:r>
              <a:rPr lang="en-GB" sz="2800" b="0" strike="noStrike" spc="-1" dirty="0">
                <a:solidFill>
                  <a:schemeClr val="dk1"/>
                </a:solidFill>
                <a:latin typeface="Aptos"/>
                <a:ea typeface="微软雅黑" panose="020B0503020204020204" charset="-122"/>
              </a:rPr>
              <a:t> to 2050 (National Infrastructure Commission)</a:t>
            </a:r>
          </a:p>
          <a:p>
            <a:pPr marL="342900" indent="-342900" defTabSz="914400">
              <a:lnSpc>
                <a:spcPct val="100000"/>
              </a:lnSpc>
              <a:buClr>
                <a:srgbClr val="000000"/>
              </a:buClr>
              <a:buFont typeface="Wingdings" panose="05000000000000000000" pitchFamily="2" charset="2"/>
              <a:buChar char=""/>
              <a:tabLst>
                <a:tab pos="0" algn="l"/>
              </a:tabLst>
            </a:pPr>
            <a:endParaRPr lang="en-GB" sz="2800" spc="-1" dirty="0">
              <a:solidFill>
                <a:schemeClr val="dk1"/>
              </a:solidFill>
              <a:latin typeface="Aptos"/>
              <a:ea typeface="微软雅黑" panose="020B0503020204020204" charset="-122"/>
            </a:endParaRPr>
          </a:p>
          <a:p>
            <a:pPr defTabSz="914400">
              <a:lnSpc>
                <a:spcPct val="100000"/>
              </a:lnSpc>
              <a:buClr>
                <a:srgbClr val="000000"/>
              </a:buClr>
              <a:tabLst>
                <a:tab pos="0" algn="l"/>
              </a:tabLst>
            </a:pPr>
            <a:r>
              <a:rPr lang="en-GB" sz="2800" b="0" strike="noStrike" spc="-1" dirty="0">
                <a:solidFill>
                  <a:schemeClr val="dk1"/>
                </a:solidFill>
                <a:latin typeface="Aptos"/>
                <a:ea typeface="微软雅黑" panose="020B0503020204020204" charset="-122"/>
              </a:rPr>
              <a:t>International:</a:t>
            </a:r>
          </a:p>
          <a:p>
            <a:pPr marL="457200" indent="-457200" defTabSz="914400">
              <a:lnSpc>
                <a:spcPct val="100000"/>
              </a:lnSpc>
              <a:buClr>
                <a:srgbClr val="000000"/>
              </a:buClr>
              <a:buFont typeface="Wingdings" panose="05000000000000000000" pitchFamily="2" charset="2"/>
              <a:buChar char="§"/>
              <a:tabLst>
                <a:tab pos="0" algn="l"/>
              </a:tabLst>
            </a:pPr>
            <a:r>
              <a:rPr lang="en-GB" sz="2800" spc="-1" dirty="0">
                <a:solidFill>
                  <a:schemeClr val="dk1"/>
                </a:solidFill>
                <a:latin typeface="Aptos"/>
                <a:ea typeface="微软雅黑" panose="020B0503020204020204" charset="-122"/>
              </a:rPr>
              <a:t>EU: Report leakage level to European Commission by early </a:t>
            </a:r>
            <a:r>
              <a:rPr lang="en-GB" sz="2800" b="1" spc="-1" dirty="0">
                <a:solidFill>
                  <a:schemeClr val="dk1"/>
                </a:solidFill>
                <a:latin typeface="Aptos"/>
                <a:ea typeface="微软雅黑" panose="020B0503020204020204" charset="-122"/>
              </a:rPr>
              <a:t>2026</a:t>
            </a:r>
          </a:p>
          <a:p>
            <a:pPr marL="457200" indent="-457200" defTabSz="914400">
              <a:lnSpc>
                <a:spcPct val="100000"/>
              </a:lnSpc>
              <a:buClr>
                <a:srgbClr val="000000"/>
              </a:buClr>
              <a:buFont typeface="Wingdings" panose="05000000000000000000" pitchFamily="2" charset="2"/>
              <a:buChar char="§"/>
              <a:tabLst>
                <a:tab pos="0" algn="l"/>
              </a:tabLst>
            </a:pPr>
            <a:r>
              <a:rPr lang="en-GB" sz="2800" b="0" strike="noStrike" spc="-1" dirty="0">
                <a:solidFill>
                  <a:schemeClr val="dk1"/>
                </a:solidFill>
                <a:latin typeface="Aptos"/>
                <a:ea typeface="微软雅黑" panose="020B0503020204020204" charset="-122"/>
              </a:rPr>
              <a:t>China: Targeting at </a:t>
            </a:r>
            <a:r>
              <a:rPr lang="en-GB" sz="2800" spc="-1" dirty="0">
                <a:solidFill>
                  <a:schemeClr val="dk1"/>
                </a:solidFill>
                <a:latin typeface="Aptos"/>
                <a:ea typeface="微软雅黑" panose="020B0503020204020204" charset="-122"/>
              </a:rPr>
              <a:t>leakage rate &lt;= 10%</a:t>
            </a:r>
            <a:endParaRPr lang="en-GB" sz="2800" b="0" strike="noStrike" spc="-1" dirty="0">
              <a:solidFill>
                <a:schemeClr val="dk1"/>
              </a:solidFill>
              <a:latin typeface="Aptos"/>
              <a:ea typeface="微软雅黑" panose="020B0503020204020204" charset="-122"/>
            </a:endParaRPr>
          </a:p>
          <a:p>
            <a:pPr defTabSz="914400">
              <a:lnSpc>
                <a:spcPct val="100000"/>
              </a:lnSpc>
              <a:buClr>
                <a:srgbClr val="000000"/>
              </a:buClr>
              <a:tabLst>
                <a:tab pos="0" algn="l"/>
              </a:tabLst>
            </a:pPr>
            <a:endParaRPr lang="en-GB" sz="2800" b="0" strike="noStrike" spc="-1" dirty="0">
              <a:solidFill>
                <a:srgbClr val="000000"/>
              </a:solidFill>
              <a:latin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2">
            <a:extLst>
              <a:ext uri="{FF2B5EF4-FFF2-40B4-BE49-F238E27FC236}">
                <a16:creationId xmlns:a16="http://schemas.microsoft.com/office/drawing/2014/main" id="{D4D072D9-5D0E-45F2-88C9-53082AAAD6E9}"/>
              </a:ext>
            </a:extLst>
          </p:cNvPr>
          <p:cNvPicPr/>
          <p:nvPr/>
        </p:nvPicPr>
        <p:blipFill>
          <a:blip r:embed="rId2" cstate="print"/>
          <a:stretch>
            <a:fillRect/>
          </a:stretch>
        </p:blipFill>
        <p:spPr>
          <a:xfrm>
            <a:off x="9529560" y="17280"/>
            <a:ext cx="2641680" cy="801720"/>
          </a:xfrm>
          <a:prstGeom prst="rect">
            <a:avLst/>
          </a:prstGeom>
          <a:ln w="0">
            <a:noFill/>
          </a:ln>
        </p:spPr>
      </p:pic>
      <p:sp>
        <p:nvSpPr>
          <p:cNvPr id="49" name="PlaceHolder 3">
            <a:extLst>
              <a:ext uri="{FF2B5EF4-FFF2-40B4-BE49-F238E27FC236}">
                <a16:creationId xmlns:a16="http://schemas.microsoft.com/office/drawing/2014/main" id="{507AE6C0-7E6C-4B33-8AC1-D77647010960}"/>
              </a:ext>
            </a:extLst>
          </p:cNvPr>
          <p:cNvSpPr/>
          <p:nvPr/>
        </p:nvSpPr>
        <p:spPr>
          <a:xfrm>
            <a:off x="275474" y="898393"/>
            <a:ext cx="11082600" cy="6403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GB" sz="2800" b="0" i="0" u="none" strike="noStrike" kern="1200" cap="none" spc="-1" normalizeH="0" baseline="0" noProof="0" dirty="0">
                <a:ln>
                  <a:noFill/>
                </a:ln>
                <a:solidFill>
                  <a:srgbClr val="000000"/>
                </a:solidFill>
                <a:effectLst/>
                <a:uLnTx/>
                <a:uFillTx/>
                <a:latin typeface="Aptos"/>
                <a:ea typeface="微软雅黑" panose="020B0503020204020204" charset="-122"/>
                <a:cs typeface="+mn-cs"/>
              </a:rPr>
              <a:t>Provide information to localise water leaks with minimised intrusions.</a:t>
            </a:r>
          </a:p>
        </p:txBody>
      </p:sp>
      <p:grpSp>
        <p:nvGrpSpPr>
          <p:cNvPr id="12" name="Group 11">
            <a:extLst>
              <a:ext uri="{FF2B5EF4-FFF2-40B4-BE49-F238E27FC236}">
                <a16:creationId xmlns:a16="http://schemas.microsoft.com/office/drawing/2014/main" id="{55CD6D29-1CE6-419F-9F8D-A347452BE42F}"/>
              </a:ext>
            </a:extLst>
          </p:cNvPr>
          <p:cNvGrpSpPr/>
          <p:nvPr/>
        </p:nvGrpSpPr>
        <p:grpSpPr>
          <a:xfrm>
            <a:off x="1596983" y="1425843"/>
            <a:ext cx="8600905" cy="5381645"/>
            <a:chOff x="1627979" y="1425843"/>
            <a:chExt cx="8600905" cy="5381645"/>
          </a:xfrm>
        </p:grpSpPr>
        <p:grpSp>
          <p:nvGrpSpPr>
            <p:cNvPr id="32" name="Group 31">
              <a:extLst>
                <a:ext uri="{FF2B5EF4-FFF2-40B4-BE49-F238E27FC236}">
                  <a16:creationId xmlns:a16="http://schemas.microsoft.com/office/drawing/2014/main" id="{26B82812-630E-4FFF-95CF-D1DC9CF8FC54}"/>
                </a:ext>
              </a:extLst>
            </p:cNvPr>
            <p:cNvGrpSpPr/>
            <p:nvPr/>
          </p:nvGrpSpPr>
          <p:grpSpPr>
            <a:xfrm>
              <a:off x="1627979" y="1674871"/>
              <a:ext cx="8600905" cy="4861066"/>
              <a:chOff x="165321" y="1948070"/>
              <a:chExt cx="8203627" cy="4643562"/>
            </a:xfrm>
          </p:grpSpPr>
          <p:pic>
            <p:nvPicPr>
              <p:cNvPr id="5" name="Picture 4">
                <a:extLst>
                  <a:ext uri="{FF2B5EF4-FFF2-40B4-BE49-F238E27FC236}">
                    <a16:creationId xmlns:a16="http://schemas.microsoft.com/office/drawing/2014/main" id="{45ACE3DC-F2D2-4F75-9054-44D930EFDCED}"/>
                  </a:ext>
                </a:extLst>
              </p:cNvPr>
              <p:cNvPicPr>
                <a:picLocks noChangeAspect="1"/>
              </p:cNvPicPr>
              <p:nvPr/>
            </p:nvPicPr>
            <p:blipFill>
              <a:blip r:embed="rId3"/>
              <a:stretch>
                <a:fillRect/>
              </a:stretch>
            </p:blipFill>
            <p:spPr>
              <a:xfrm>
                <a:off x="165321" y="1948070"/>
                <a:ext cx="8203627" cy="4643562"/>
              </a:xfrm>
              <a:prstGeom prst="rect">
                <a:avLst/>
              </a:prstGeom>
            </p:spPr>
          </p:pic>
          <p:sp>
            <p:nvSpPr>
              <p:cNvPr id="2" name="Rectangle: Rounded Corners 1">
                <a:extLst>
                  <a:ext uri="{FF2B5EF4-FFF2-40B4-BE49-F238E27FC236}">
                    <a16:creationId xmlns:a16="http://schemas.microsoft.com/office/drawing/2014/main" id="{5E29D145-96C9-4B13-9EC9-C7EB9E2D7011}"/>
                  </a:ext>
                </a:extLst>
              </p:cNvPr>
              <p:cNvSpPr/>
              <p:nvPr/>
            </p:nvSpPr>
            <p:spPr>
              <a:xfrm>
                <a:off x="381663" y="3081619"/>
                <a:ext cx="1304014" cy="2658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3" name="TextBox 2">
                <a:extLst>
                  <a:ext uri="{FF2B5EF4-FFF2-40B4-BE49-F238E27FC236}">
                    <a16:creationId xmlns:a16="http://schemas.microsoft.com/office/drawing/2014/main" id="{5151041C-E922-40D3-A5A4-E91834ADF43C}"/>
                  </a:ext>
                </a:extLst>
              </p:cNvPr>
              <p:cNvSpPr txBox="1"/>
              <p:nvPr/>
            </p:nvSpPr>
            <p:spPr>
              <a:xfrm>
                <a:off x="1860605" y="2679590"/>
                <a:ext cx="20593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1. Logger placement planning &amp; Data collection</a:t>
                </a:r>
              </a:p>
            </p:txBody>
          </p:sp>
          <p:cxnSp>
            <p:nvCxnSpPr>
              <p:cNvPr id="6" name="Connector: Elbow 5">
                <a:extLst>
                  <a:ext uri="{FF2B5EF4-FFF2-40B4-BE49-F238E27FC236}">
                    <a16:creationId xmlns:a16="http://schemas.microsoft.com/office/drawing/2014/main" id="{1282959D-DB57-4979-B36D-A8E34D18D490}"/>
                  </a:ext>
                </a:extLst>
              </p:cNvPr>
              <p:cNvCxnSpPr>
                <a:stCxn id="2" idx="3"/>
                <a:endCxn id="3" idx="1"/>
              </p:cNvCxnSpPr>
              <p:nvPr/>
            </p:nvCxnSpPr>
            <p:spPr>
              <a:xfrm flipV="1">
                <a:off x="1685677" y="2910423"/>
                <a:ext cx="174928" cy="304136"/>
              </a:xfrm>
              <a:prstGeom prst="bentConnector3">
                <a:avLst/>
              </a:prstGeom>
              <a:ln w="15875">
                <a:solidFill>
                  <a:srgbClr val="B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C67D380-6DA1-40DC-B13C-4BB1BE7A5734}"/>
                  </a:ext>
                </a:extLst>
              </p:cNvPr>
              <p:cNvSpPr/>
              <p:nvPr/>
            </p:nvSpPr>
            <p:spPr>
              <a:xfrm>
                <a:off x="7030303" y="3132414"/>
                <a:ext cx="885261" cy="2972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8" name="TextBox 7">
                <a:extLst>
                  <a:ext uri="{FF2B5EF4-FFF2-40B4-BE49-F238E27FC236}">
                    <a16:creationId xmlns:a16="http://schemas.microsoft.com/office/drawing/2014/main" id="{B4B61354-FBA7-4D05-B1AE-0AFA3E99A0F9}"/>
                  </a:ext>
                </a:extLst>
              </p:cNvPr>
              <p:cNvSpPr txBox="1"/>
              <p:nvPr/>
            </p:nvSpPr>
            <p:spPr>
              <a:xfrm>
                <a:off x="6027895" y="2680493"/>
                <a:ext cx="2059388" cy="276999"/>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2. Identify suspected logger(s)</a:t>
                </a:r>
              </a:p>
            </p:txBody>
          </p:sp>
          <p:cxnSp>
            <p:nvCxnSpPr>
              <p:cNvPr id="9" name="Connector: Elbow 8">
                <a:extLst>
                  <a:ext uri="{FF2B5EF4-FFF2-40B4-BE49-F238E27FC236}">
                    <a16:creationId xmlns:a16="http://schemas.microsoft.com/office/drawing/2014/main" id="{C4181F03-CA54-4865-8AB6-DAEDD9E63C91}"/>
                  </a:ext>
                </a:extLst>
              </p:cNvPr>
              <p:cNvCxnSpPr>
                <a:cxnSpLocks/>
                <a:stCxn id="7" idx="1"/>
              </p:cNvCxnSpPr>
              <p:nvPr/>
            </p:nvCxnSpPr>
            <p:spPr>
              <a:xfrm rot="10800000">
                <a:off x="6530119" y="2947973"/>
                <a:ext cx="500184" cy="333077"/>
              </a:xfrm>
              <a:prstGeom prst="bentConnector3">
                <a:avLst>
                  <a:gd name="adj1" fmla="val 99512"/>
                </a:avLst>
              </a:prstGeom>
              <a:ln w="15875">
                <a:solidFill>
                  <a:srgbClr val="B0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E3868FF-A70A-4E74-94F5-A8CE94E6F80B}"/>
                  </a:ext>
                </a:extLst>
              </p:cNvPr>
              <p:cNvSpPr/>
              <p:nvPr/>
            </p:nvSpPr>
            <p:spPr>
              <a:xfrm>
                <a:off x="3398549" y="2855934"/>
                <a:ext cx="732885" cy="627104"/>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19" name="TextBox 18">
                <a:extLst>
                  <a:ext uri="{FF2B5EF4-FFF2-40B4-BE49-F238E27FC236}">
                    <a16:creationId xmlns:a16="http://schemas.microsoft.com/office/drawing/2014/main" id="{7FB05041-0276-463A-904D-435AC8EDCB85}"/>
                  </a:ext>
                </a:extLst>
              </p:cNvPr>
              <p:cNvSpPr txBox="1"/>
              <p:nvPr/>
            </p:nvSpPr>
            <p:spPr>
              <a:xfrm>
                <a:off x="4374966" y="3101487"/>
                <a:ext cx="20593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3. Identify region where the leak locates</a:t>
                </a:r>
              </a:p>
            </p:txBody>
          </p:sp>
          <p:cxnSp>
            <p:nvCxnSpPr>
              <p:cNvPr id="20" name="Connector: Elbow 19">
                <a:extLst>
                  <a:ext uri="{FF2B5EF4-FFF2-40B4-BE49-F238E27FC236}">
                    <a16:creationId xmlns:a16="http://schemas.microsoft.com/office/drawing/2014/main" id="{545F555B-B9C7-40D0-A6B4-41A4700F8424}"/>
                  </a:ext>
                </a:extLst>
              </p:cNvPr>
              <p:cNvCxnSpPr>
                <a:cxnSpLocks/>
                <a:stCxn id="18" idx="6"/>
                <a:endCxn id="19" idx="1"/>
              </p:cNvCxnSpPr>
              <p:nvPr/>
            </p:nvCxnSpPr>
            <p:spPr>
              <a:xfrm>
                <a:off x="4131434" y="3169486"/>
                <a:ext cx="243532" cy="162834"/>
              </a:xfrm>
              <a:prstGeom prst="bentConnector3">
                <a:avLst>
                  <a:gd name="adj1" fmla="val 50000"/>
                </a:avLst>
              </a:prstGeom>
              <a:ln w="15875">
                <a:solidFill>
                  <a:srgbClr val="B00000"/>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2B26F921-6DEB-4C0C-988C-EB0638A26A0C}"/>
                  </a:ext>
                </a:extLst>
              </p:cNvPr>
              <p:cNvSpPr/>
              <p:nvPr/>
            </p:nvSpPr>
            <p:spPr>
              <a:xfrm>
                <a:off x="3744386" y="3192107"/>
                <a:ext cx="111854" cy="114630"/>
              </a:xfrm>
              <a:prstGeom prst="flowChartConnector">
                <a:avLst/>
              </a:prstGeom>
              <a:solidFill>
                <a:schemeClr val="accent5">
                  <a:lumMod val="75000"/>
                </a:schemeClr>
              </a:solidFill>
              <a:ln>
                <a:solidFill>
                  <a:schemeClr val="accent5">
                    <a:lumMod val="75000"/>
                  </a:schemeClr>
                </a:solidFill>
              </a:ln>
              <a:effectLst>
                <a:glow rad="63500">
                  <a:schemeClr val="accent5">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26" name="TextBox 25">
                <a:extLst>
                  <a:ext uri="{FF2B5EF4-FFF2-40B4-BE49-F238E27FC236}">
                    <a16:creationId xmlns:a16="http://schemas.microsoft.com/office/drawing/2014/main" id="{2137164B-4305-44C6-864C-AEF28C330E0B}"/>
                  </a:ext>
                </a:extLst>
              </p:cNvPr>
              <p:cNvSpPr txBox="1"/>
              <p:nvPr/>
            </p:nvSpPr>
            <p:spPr>
              <a:xfrm>
                <a:off x="3968507" y="3583614"/>
                <a:ext cx="20593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4. Localise the leak point</a:t>
                </a:r>
              </a:p>
            </p:txBody>
          </p:sp>
          <p:cxnSp>
            <p:nvCxnSpPr>
              <p:cNvPr id="27" name="Connector: Elbow 26">
                <a:extLst>
                  <a:ext uri="{FF2B5EF4-FFF2-40B4-BE49-F238E27FC236}">
                    <a16:creationId xmlns:a16="http://schemas.microsoft.com/office/drawing/2014/main" id="{27B5875A-A156-4344-B128-545CD2D2694C}"/>
                  </a:ext>
                </a:extLst>
              </p:cNvPr>
              <p:cNvCxnSpPr>
                <a:cxnSpLocks/>
                <a:stCxn id="25" idx="4"/>
                <a:endCxn id="26" idx="1"/>
              </p:cNvCxnSpPr>
              <p:nvPr/>
            </p:nvCxnSpPr>
            <p:spPr>
              <a:xfrm rot="16200000" flipH="1">
                <a:off x="3676722" y="3430328"/>
                <a:ext cx="415377" cy="168194"/>
              </a:xfrm>
              <a:prstGeom prst="bentConnector2">
                <a:avLst/>
              </a:prstGeom>
              <a:ln w="15875">
                <a:solidFill>
                  <a:srgbClr val="B0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4C53CAFA-2FC2-4660-A131-1CA6C3FB71C3}"/>
                </a:ext>
              </a:extLst>
            </p:cNvPr>
            <p:cNvSpPr/>
            <p:nvPr/>
          </p:nvSpPr>
          <p:spPr>
            <a:xfrm>
              <a:off x="3144430" y="6619494"/>
              <a:ext cx="89716" cy="956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34" name="TextBox 33">
              <a:extLst>
                <a:ext uri="{FF2B5EF4-FFF2-40B4-BE49-F238E27FC236}">
                  <a16:creationId xmlns:a16="http://schemas.microsoft.com/office/drawing/2014/main" id="{8ED5CBA7-192C-4225-AB2C-DE673E0E37B3}"/>
                </a:ext>
              </a:extLst>
            </p:cNvPr>
            <p:cNvSpPr txBox="1"/>
            <p:nvPr/>
          </p:nvSpPr>
          <p:spPr>
            <a:xfrm>
              <a:off x="3209084" y="6516079"/>
              <a:ext cx="565048" cy="2899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Node</a:t>
              </a:r>
            </a:p>
          </p:txBody>
        </p:sp>
        <p:sp>
          <p:nvSpPr>
            <p:cNvPr id="35" name="Rectangle 34">
              <a:extLst>
                <a:ext uri="{FF2B5EF4-FFF2-40B4-BE49-F238E27FC236}">
                  <a16:creationId xmlns:a16="http://schemas.microsoft.com/office/drawing/2014/main" id="{0D7EA7C9-CBDE-48FB-9CCB-A163E651937A}"/>
                </a:ext>
              </a:extLst>
            </p:cNvPr>
            <p:cNvSpPr/>
            <p:nvPr/>
          </p:nvSpPr>
          <p:spPr>
            <a:xfrm>
              <a:off x="3818017" y="6616374"/>
              <a:ext cx="89716" cy="956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36" name="TextBox 35">
              <a:extLst>
                <a:ext uri="{FF2B5EF4-FFF2-40B4-BE49-F238E27FC236}">
                  <a16:creationId xmlns:a16="http://schemas.microsoft.com/office/drawing/2014/main" id="{D190E16D-9EFA-44CE-9B98-D2260534C403}"/>
                </a:ext>
              </a:extLst>
            </p:cNvPr>
            <p:cNvSpPr txBox="1"/>
            <p:nvPr/>
          </p:nvSpPr>
          <p:spPr>
            <a:xfrm>
              <a:off x="3882671" y="6512959"/>
              <a:ext cx="718638" cy="2899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Logger</a:t>
              </a:r>
            </a:p>
          </p:txBody>
        </p:sp>
        <p:cxnSp>
          <p:nvCxnSpPr>
            <p:cNvPr id="38" name="Straight Arrow Connector 37">
              <a:extLst>
                <a:ext uri="{FF2B5EF4-FFF2-40B4-BE49-F238E27FC236}">
                  <a16:creationId xmlns:a16="http://schemas.microsoft.com/office/drawing/2014/main" id="{319659D8-E040-4351-AF5F-B0731EC60223}"/>
                </a:ext>
              </a:extLst>
            </p:cNvPr>
            <p:cNvCxnSpPr>
              <a:cxnSpLocks/>
            </p:cNvCxnSpPr>
            <p:nvPr/>
          </p:nvCxnSpPr>
          <p:spPr>
            <a:xfrm>
              <a:off x="4532230" y="6666446"/>
              <a:ext cx="35608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1CB70E6-B750-4640-9189-9CD35FDE41CD}"/>
                </a:ext>
              </a:extLst>
            </p:cNvPr>
            <p:cNvSpPr txBox="1"/>
            <p:nvPr/>
          </p:nvSpPr>
          <p:spPr>
            <a:xfrm>
              <a:off x="4818527" y="6517514"/>
              <a:ext cx="1578603" cy="2899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Logger interactions</a:t>
              </a:r>
            </a:p>
          </p:txBody>
        </p:sp>
        <p:sp>
          <p:nvSpPr>
            <p:cNvPr id="41" name="Oval 40">
              <a:extLst>
                <a:ext uri="{FF2B5EF4-FFF2-40B4-BE49-F238E27FC236}">
                  <a16:creationId xmlns:a16="http://schemas.microsoft.com/office/drawing/2014/main" id="{9689E9FB-B934-4CBF-8655-7ED2159CF841}"/>
                </a:ext>
              </a:extLst>
            </p:cNvPr>
            <p:cNvSpPr/>
            <p:nvPr/>
          </p:nvSpPr>
          <p:spPr>
            <a:xfrm flipV="1">
              <a:off x="6251270" y="6594869"/>
              <a:ext cx="262639" cy="154811"/>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42" name="TextBox 41">
              <a:extLst>
                <a:ext uri="{FF2B5EF4-FFF2-40B4-BE49-F238E27FC236}">
                  <a16:creationId xmlns:a16="http://schemas.microsoft.com/office/drawing/2014/main" id="{F83454A5-93EB-4975-848A-9BEF4AF5C284}"/>
                </a:ext>
              </a:extLst>
            </p:cNvPr>
            <p:cNvSpPr txBox="1"/>
            <p:nvPr/>
          </p:nvSpPr>
          <p:spPr>
            <a:xfrm>
              <a:off x="6503062" y="6512952"/>
              <a:ext cx="2159118" cy="2899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Region where the leak locates</a:t>
              </a:r>
            </a:p>
          </p:txBody>
        </p:sp>
        <p:sp>
          <p:nvSpPr>
            <p:cNvPr id="45" name="TextBox 44">
              <a:extLst>
                <a:ext uri="{FF2B5EF4-FFF2-40B4-BE49-F238E27FC236}">
                  <a16:creationId xmlns:a16="http://schemas.microsoft.com/office/drawing/2014/main" id="{FD16922C-D4D4-49DD-A876-28E8450BDF96}"/>
                </a:ext>
              </a:extLst>
            </p:cNvPr>
            <p:cNvSpPr txBox="1"/>
            <p:nvPr/>
          </p:nvSpPr>
          <p:spPr>
            <a:xfrm>
              <a:off x="1627979" y="1425843"/>
              <a:ext cx="2159118" cy="2899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a:ea typeface="+mn-ea"/>
                  <a:cs typeface="Arial" panose="020B0604020202020204" pitchFamily="34" charset="0"/>
                </a:rPr>
                <a:t>(Improved user interface)</a:t>
              </a:r>
            </a:p>
          </p:txBody>
        </p:sp>
        <p:sp>
          <p:nvSpPr>
            <p:cNvPr id="29" name="Rectangle: Rounded Corners 28">
              <a:extLst>
                <a:ext uri="{FF2B5EF4-FFF2-40B4-BE49-F238E27FC236}">
                  <a16:creationId xmlns:a16="http://schemas.microsoft.com/office/drawing/2014/main" id="{54C601D5-671F-4E55-9542-495A0CDD48F2}"/>
                </a:ext>
              </a:extLst>
            </p:cNvPr>
            <p:cNvSpPr/>
            <p:nvPr/>
          </p:nvSpPr>
          <p:spPr>
            <a:xfrm>
              <a:off x="8498237" y="3262730"/>
              <a:ext cx="835582" cy="2355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cxnSp>
          <p:nvCxnSpPr>
            <p:cNvPr id="30" name="Connector: Elbow 29">
              <a:extLst>
                <a:ext uri="{FF2B5EF4-FFF2-40B4-BE49-F238E27FC236}">
                  <a16:creationId xmlns:a16="http://schemas.microsoft.com/office/drawing/2014/main" id="{AA5062E0-1357-486F-BF8E-16AA0B738650}"/>
                </a:ext>
              </a:extLst>
            </p:cNvPr>
            <p:cNvCxnSpPr>
              <a:cxnSpLocks/>
              <a:stCxn id="29" idx="1"/>
            </p:cNvCxnSpPr>
            <p:nvPr/>
          </p:nvCxnSpPr>
          <p:spPr>
            <a:xfrm rot="10800000" flipV="1">
              <a:off x="7388221" y="3380516"/>
              <a:ext cx="1110017" cy="178168"/>
            </a:xfrm>
            <a:prstGeom prst="bentConnector3">
              <a:avLst>
                <a:gd name="adj1" fmla="val 50000"/>
              </a:avLst>
            </a:prstGeom>
            <a:ln w="15875">
              <a:solidFill>
                <a:srgbClr val="B0000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PlaceHolder 1">
            <a:extLst>
              <a:ext uri="{FF2B5EF4-FFF2-40B4-BE49-F238E27FC236}">
                <a16:creationId xmlns:a16="http://schemas.microsoft.com/office/drawing/2014/main" id="{26AE9AD5-A3F5-4214-8D94-528A867EF51F}"/>
              </a:ext>
            </a:extLst>
          </p:cNvPr>
          <p:cNvSpPr/>
          <p:nvPr/>
        </p:nvSpPr>
        <p:spPr>
          <a:xfrm>
            <a:off x="307142" y="178228"/>
            <a:ext cx="8850600" cy="53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1000"/>
              </a:spcBef>
              <a:tabLst>
                <a:tab pos="0" algn="l"/>
              </a:tabLst>
            </a:pPr>
            <a:r>
              <a:rPr lang="en-GB" sz="3600" b="1" u="sng" strike="noStrike" spc="-1" dirty="0">
                <a:solidFill>
                  <a:schemeClr val="dk1"/>
                </a:solidFill>
                <a:uFillTx/>
                <a:latin typeface="Aptos"/>
              </a:rPr>
              <a:t>Our solution</a:t>
            </a:r>
            <a:endParaRPr lang="en-GB" sz="3600" b="0" strike="noStrike" spc="-1" dirty="0">
              <a:solidFill>
                <a:srgbClr val="000000"/>
              </a:solidFill>
              <a:latin typeface="Arial" panose="020B0604020202020204"/>
            </a:endParaRPr>
          </a:p>
        </p:txBody>
      </p:sp>
    </p:spTree>
    <p:extLst>
      <p:ext uri="{BB962C8B-B14F-4D97-AF65-F5344CB8AC3E}">
        <p14:creationId xmlns:p14="http://schemas.microsoft.com/office/powerpoint/2010/main" val="124724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Graphic 2"/>
          <p:cNvPicPr/>
          <p:nvPr/>
        </p:nvPicPr>
        <p:blipFill>
          <a:blip r:embed="rId3" cstate="print"/>
          <a:stretch>
            <a:fillRect/>
          </a:stretch>
        </p:blipFill>
        <p:spPr>
          <a:xfrm>
            <a:off x="9529560" y="17280"/>
            <a:ext cx="2641680" cy="801720"/>
          </a:xfrm>
          <a:prstGeom prst="rect">
            <a:avLst/>
          </a:prstGeom>
          <a:ln w="0">
            <a:noFill/>
          </a:ln>
        </p:spPr>
      </p:pic>
      <p:pic>
        <p:nvPicPr>
          <p:cNvPr id="19" name="Picture 5">
            <a:extLst>
              <a:ext uri="{FF2B5EF4-FFF2-40B4-BE49-F238E27FC236}">
                <a16:creationId xmlns:a16="http://schemas.microsoft.com/office/drawing/2014/main" id="{93502085-028D-4BC7-AFCF-85E53E229B70}"/>
              </a:ext>
            </a:extLst>
          </p:cNvPr>
          <p:cNvPicPr>
            <a:picLocks noChangeAspect="1" noChangeArrowheads="1"/>
          </p:cNvPicPr>
          <p:nvPr/>
        </p:nvPicPr>
        <p:blipFill>
          <a:blip r:embed="rId4" cstate="print"/>
          <a:srcRect/>
          <a:stretch>
            <a:fillRect/>
          </a:stretch>
        </p:blipFill>
        <p:spPr bwMode="auto">
          <a:xfrm>
            <a:off x="5923760" y="819000"/>
            <a:ext cx="6095999" cy="3987698"/>
          </a:xfrm>
          <a:prstGeom prst="rect">
            <a:avLst/>
          </a:prstGeom>
          <a:noFill/>
          <a:ln w="9525">
            <a:noFill/>
            <a:miter lim="800000"/>
            <a:headEnd/>
            <a:tailEnd/>
          </a:ln>
        </p:spPr>
      </p:pic>
      <p:pic>
        <p:nvPicPr>
          <p:cNvPr id="20" name="Picture 2">
            <a:extLst>
              <a:ext uri="{FF2B5EF4-FFF2-40B4-BE49-F238E27FC236}">
                <a16:creationId xmlns:a16="http://schemas.microsoft.com/office/drawing/2014/main" id="{6B0F98A3-EE65-43D9-86AB-6AA73B690D0F}"/>
              </a:ext>
            </a:extLst>
          </p:cNvPr>
          <p:cNvPicPr>
            <a:picLocks noChangeAspect="1" noChangeArrowheads="1"/>
          </p:cNvPicPr>
          <p:nvPr/>
        </p:nvPicPr>
        <p:blipFill>
          <a:blip r:embed="rId5" cstate="print"/>
          <a:srcRect/>
          <a:stretch>
            <a:fillRect/>
          </a:stretch>
        </p:blipFill>
        <p:spPr bwMode="auto">
          <a:xfrm>
            <a:off x="7823816" y="4900042"/>
            <a:ext cx="1560408" cy="1760328"/>
          </a:xfrm>
          <a:prstGeom prst="rect">
            <a:avLst/>
          </a:prstGeom>
          <a:noFill/>
          <a:ln w="9525">
            <a:noFill/>
            <a:miter lim="800000"/>
            <a:headEnd/>
            <a:tailEnd/>
          </a:ln>
        </p:spPr>
      </p:pic>
      <p:pic>
        <p:nvPicPr>
          <p:cNvPr id="21" name="Picture 3">
            <a:extLst>
              <a:ext uri="{FF2B5EF4-FFF2-40B4-BE49-F238E27FC236}">
                <a16:creationId xmlns:a16="http://schemas.microsoft.com/office/drawing/2014/main" id="{061D8665-9F4F-497F-A51F-C953BE6DC029}"/>
              </a:ext>
            </a:extLst>
          </p:cNvPr>
          <p:cNvPicPr>
            <a:picLocks noChangeAspect="1" noChangeArrowheads="1"/>
          </p:cNvPicPr>
          <p:nvPr/>
        </p:nvPicPr>
        <p:blipFill>
          <a:blip r:embed="rId6" cstate="print"/>
          <a:srcRect/>
          <a:stretch>
            <a:fillRect/>
          </a:stretch>
        </p:blipFill>
        <p:spPr bwMode="auto">
          <a:xfrm>
            <a:off x="9466185" y="4894605"/>
            <a:ext cx="2553574" cy="1771202"/>
          </a:xfrm>
          <a:prstGeom prst="rect">
            <a:avLst/>
          </a:prstGeom>
          <a:noFill/>
          <a:ln w="9525">
            <a:noFill/>
            <a:miter lim="800000"/>
            <a:headEnd/>
            <a:tailEnd/>
          </a:ln>
        </p:spPr>
      </p:pic>
      <p:pic>
        <p:nvPicPr>
          <p:cNvPr id="2" name="Picture 1">
            <a:extLst>
              <a:ext uri="{FF2B5EF4-FFF2-40B4-BE49-F238E27FC236}">
                <a16:creationId xmlns:a16="http://schemas.microsoft.com/office/drawing/2014/main" id="{84FBE1E8-5A77-490C-BD97-5E2D9AA65273}"/>
              </a:ext>
            </a:extLst>
          </p:cNvPr>
          <p:cNvPicPr>
            <a:picLocks noChangeAspect="1"/>
          </p:cNvPicPr>
          <p:nvPr/>
        </p:nvPicPr>
        <p:blipFill>
          <a:blip r:embed="rId7"/>
          <a:stretch>
            <a:fillRect/>
          </a:stretch>
        </p:blipFill>
        <p:spPr>
          <a:xfrm>
            <a:off x="5772279" y="4763351"/>
            <a:ext cx="2180604" cy="2146628"/>
          </a:xfrm>
          <a:prstGeom prst="rect">
            <a:avLst/>
          </a:prstGeom>
        </p:spPr>
      </p:pic>
      <p:sp>
        <p:nvSpPr>
          <p:cNvPr id="22" name="Subtitle 2">
            <a:extLst>
              <a:ext uri="{FF2B5EF4-FFF2-40B4-BE49-F238E27FC236}">
                <a16:creationId xmlns:a16="http://schemas.microsoft.com/office/drawing/2014/main" id="{46DE2C9A-1D9D-41FD-A207-D7F4547AC2D0}"/>
              </a:ext>
            </a:extLst>
          </p:cNvPr>
          <p:cNvSpPr txBox="1">
            <a:spLocks/>
          </p:cNvSpPr>
          <p:nvPr/>
        </p:nvSpPr>
        <p:spPr>
          <a:xfrm>
            <a:off x="609780" y="1562100"/>
            <a:ext cx="5162499" cy="3486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1200"/>
              </a:spcAft>
            </a:pPr>
            <a:r>
              <a:rPr lang="en-GB" dirty="0"/>
              <a:t>Successfully applied in UK Since </a:t>
            </a:r>
            <a:r>
              <a:rPr lang="en-GB" b="1" dirty="0">
                <a:solidFill>
                  <a:schemeClr val="tx2">
                    <a:lumMod val="75000"/>
                    <a:lumOff val="25000"/>
                  </a:schemeClr>
                </a:solidFill>
              </a:rPr>
              <a:t>2010</a:t>
            </a:r>
            <a:r>
              <a:rPr lang="en-GB" dirty="0"/>
              <a:t>.</a:t>
            </a:r>
          </a:p>
          <a:p>
            <a:pPr marL="457200" indent="-457200">
              <a:spcAft>
                <a:spcPts val="1200"/>
              </a:spcAft>
            </a:pPr>
            <a:r>
              <a:rPr lang="en-GB" b="1" dirty="0">
                <a:solidFill>
                  <a:schemeClr val="tx2">
                    <a:lumMod val="75000"/>
                    <a:lumOff val="25000"/>
                  </a:schemeClr>
                </a:solidFill>
              </a:rPr>
              <a:t>100%</a:t>
            </a:r>
            <a:r>
              <a:rPr lang="en-GB" dirty="0"/>
              <a:t> success rate.</a:t>
            </a:r>
          </a:p>
          <a:p>
            <a:pPr marL="457200" indent="-457200">
              <a:spcAft>
                <a:spcPts val="1200"/>
              </a:spcAft>
            </a:pPr>
            <a:r>
              <a:rPr lang="en-GB" dirty="0"/>
              <a:t>Detect large range of leak flows, </a:t>
            </a:r>
            <a:r>
              <a:rPr lang="en-GB" b="1" dirty="0">
                <a:solidFill>
                  <a:schemeClr val="tx2">
                    <a:lumMod val="75000"/>
                    <a:lumOff val="25000"/>
                  </a:schemeClr>
                </a:solidFill>
              </a:rPr>
              <a:t>0.57L/s—69.0L/s</a:t>
            </a:r>
            <a:r>
              <a:rPr lang="en-GB" dirty="0"/>
              <a:t>.</a:t>
            </a:r>
          </a:p>
          <a:p>
            <a:pPr marL="457200" indent="-457200">
              <a:spcAft>
                <a:spcPts val="1200"/>
              </a:spcAft>
            </a:pPr>
            <a:r>
              <a:rPr lang="en-GB" b="1" dirty="0">
                <a:solidFill>
                  <a:schemeClr val="tx2">
                    <a:lumMod val="75000"/>
                    <a:lumOff val="25000"/>
                  </a:schemeClr>
                </a:solidFill>
              </a:rPr>
              <a:t>90</a:t>
            </a:r>
            <a:r>
              <a:rPr lang="en-GB" dirty="0"/>
              <a:t> leaks detected in a year.</a:t>
            </a:r>
          </a:p>
          <a:p>
            <a:pPr marL="457200" indent="-457200">
              <a:spcAft>
                <a:spcPts val="1200"/>
              </a:spcAft>
            </a:pPr>
            <a:endParaRPr lang="en-GB" dirty="0"/>
          </a:p>
        </p:txBody>
      </p:sp>
      <p:sp>
        <p:nvSpPr>
          <p:cNvPr id="23" name="PlaceHolder 1">
            <a:extLst>
              <a:ext uri="{FF2B5EF4-FFF2-40B4-BE49-F238E27FC236}">
                <a16:creationId xmlns:a16="http://schemas.microsoft.com/office/drawing/2014/main" id="{999A6FA7-6022-45C2-9536-EA8B99DFE0D1}"/>
              </a:ext>
            </a:extLst>
          </p:cNvPr>
          <p:cNvSpPr/>
          <p:nvPr/>
        </p:nvSpPr>
        <p:spPr>
          <a:xfrm>
            <a:off x="307142" y="178228"/>
            <a:ext cx="8850600" cy="53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1000"/>
              </a:spcBef>
              <a:tabLst>
                <a:tab pos="0" algn="l"/>
              </a:tabLst>
            </a:pPr>
            <a:r>
              <a:rPr lang="en-GB" sz="3600" b="1" u="sng" strike="noStrike" spc="-1" dirty="0">
                <a:solidFill>
                  <a:schemeClr val="dk1"/>
                </a:solidFill>
                <a:uFillTx/>
                <a:latin typeface="Aptos"/>
              </a:rPr>
              <a:t>Our solution</a:t>
            </a:r>
            <a:endParaRPr lang="en-GB" sz="3600" b="0" strike="noStrike" spc="-1" dirty="0">
              <a:solidFill>
                <a:srgbClr val="000000"/>
              </a:solidFill>
              <a:latin typeface="Arial" panose="020B0604020202020204"/>
            </a:endParaRPr>
          </a:p>
        </p:txBody>
      </p:sp>
    </p:spTree>
    <p:extLst>
      <p:ext uri="{BB962C8B-B14F-4D97-AF65-F5344CB8AC3E}">
        <p14:creationId xmlns:p14="http://schemas.microsoft.com/office/powerpoint/2010/main" val="393692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9"/>
          <p:cNvPicPr/>
          <p:nvPr/>
        </p:nvPicPr>
        <p:blipFill>
          <a:blip r:embed="rId3" cstate="print">
            <a:extLst>
              <a:ext uri="{BEBA8EAE-BF5A-486C-A8C5-ECC9F3942E4B}">
                <a14:imgProps xmlns:a14="http://schemas.microsoft.com/office/drawing/2010/main">
                  <a14:imgLayer r:embed="rId4">
                    <a14:imgEffect>
                      <a14:backgroundRemoval t="297" b="99407" l="6522" r="94022"/>
                    </a14:imgEffect>
                  </a14:imgLayer>
                </a14:imgProps>
              </a:ext>
            </a:extLst>
          </a:blip>
          <a:srcRect l="11876" r="4986" b="20157"/>
          <a:stretch>
            <a:fillRect/>
          </a:stretch>
        </p:blipFill>
        <p:spPr>
          <a:xfrm>
            <a:off x="869082" y="2610833"/>
            <a:ext cx="1652176" cy="1429045"/>
          </a:xfrm>
          <a:prstGeom prst="rect">
            <a:avLst/>
          </a:prstGeom>
          <a:ln w="0">
            <a:noFill/>
          </a:ln>
        </p:spPr>
      </p:pic>
      <p:pic>
        <p:nvPicPr>
          <p:cNvPr id="74" name="Picture 81"/>
          <p:cNvPicPr/>
          <p:nvPr/>
        </p:nvPicPr>
        <p:blipFill>
          <a:blip r:embed="rId5" cstate="print">
            <a:extLst>
              <a:ext uri="{BEBA8EAE-BF5A-486C-A8C5-ECC9F3942E4B}">
                <a14:imgProps xmlns:a14="http://schemas.microsoft.com/office/drawing/2010/main">
                  <a14:imgLayer r:embed="rId6">
                    <a14:imgEffect>
                      <a14:backgroundRemoval t="1667" b="100000" l="0" r="99500">
                        <a14:foregroundMark x1="78500" y1="72667" x2="78500" y2="72667"/>
                        <a14:foregroundMark x1="78500" y1="72667" x2="78500" y2="72667"/>
                        <a14:foregroundMark x1="94500" y1="72667" x2="94500" y2="72667"/>
                      </a14:backgroundRemoval>
                    </a14:imgEffect>
                  </a14:imgLayer>
                </a14:imgProps>
              </a:ext>
            </a:extLst>
          </a:blip>
          <a:srcRect t="5505" b="18896"/>
          <a:stretch>
            <a:fillRect/>
          </a:stretch>
        </p:blipFill>
        <p:spPr>
          <a:xfrm>
            <a:off x="3107921" y="2698717"/>
            <a:ext cx="1180080" cy="1333633"/>
          </a:xfrm>
          <a:prstGeom prst="rect">
            <a:avLst/>
          </a:prstGeom>
          <a:ln w="0">
            <a:noFill/>
          </a:ln>
        </p:spPr>
      </p:pic>
      <p:sp>
        <p:nvSpPr>
          <p:cNvPr id="75" name="PlaceHolder 2"/>
          <p:cNvSpPr/>
          <p:nvPr/>
        </p:nvSpPr>
        <p:spPr>
          <a:xfrm>
            <a:off x="4351001" y="1804428"/>
            <a:ext cx="3062703" cy="53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600" b="0" strike="noStrike" spc="-1" dirty="0">
                <a:solidFill>
                  <a:schemeClr val="dk1"/>
                </a:solidFill>
                <a:latin typeface="Arial" panose="020B0604020202020204"/>
                <a:ea typeface="宋体" panose="02010600030101010101" pitchFamily="2" charset="-122"/>
              </a:rPr>
              <a:t>Technology &amp; Management</a:t>
            </a:r>
            <a:endParaRPr lang="en-GB" sz="1600" b="0" strike="noStrike" spc="-1" dirty="0">
              <a:solidFill>
                <a:srgbClr val="000000"/>
              </a:solidFill>
              <a:latin typeface="Arial" panose="020B0604020202020204"/>
            </a:endParaRPr>
          </a:p>
        </p:txBody>
      </p:sp>
      <p:sp>
        <p:nvSpPr>
          <p:cNvPr id="84" name="PlaceHolder 8"/>
          <p:cNvSpPr/>
          <p:nvPr/>
        </p:nvSpPr>
        <p:spPr>
          <a:xfrm>
            <a:off x="1302975" y="4937569"/>
            <a:ext cx="840960" cy="53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0" strike="noStrike" spc="-1" dirty="0">
                <a:solidFill>
                  <a:schemeClr val="dk1"/>
                </a:solidFill>
                <a:latin typeface="Arial" panose="020B0604020202020204"/>
                <a:ea typeface="宋体" panose="02010600030101010101" pitchFamily="2" charset="-122"/>
              </a:rPr>
              <a:t>Project Lead</a:t>
            </a:r>
            <a:endParaRPr lang="en-GB" sz="1400" b="0" strike="noStrike" spc="-1" dirty="0">
              <a:solidFill>
                <a:srgbClr val="000000"/>
              </a:solidFill>
              <a:latin typeface="Arial" panose="020B0604020202020204"/>
            </a:endParaRPr>
          </a:p>
        </p:txBody>
      </p:sp>
      <p:sp>
        <p:nvSpPr>
          <p:cNvPr id="85" name="PlaceHolder 8"/>
          <p:cNvSpPr/>
          <p:nvPr/>
        </p:nvSpPr>
        <p:spPr>
          <a:xfrm>
            <a:off x="3139421" y="4905238"/>
            <a:ext cx="1243080" cy="5345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0" strike="noStrike" spc="-1" dirty="0">
                <a:solidFill>
                  <a:schemeClr val="dk1"/>
                </a:solidFill>
                <a:latin typeface="Arial" panose="020B0604020202020204"/>
                <a:ea typeface="宋体" panose="02010600030101010101" pitchFamily="2" charset="-122"/>
              </a:rPr>
              <a:t>Technology mentor</a:t>
            </a:r>
            <a:endParaRPr lang="en-GB" sz="1400" b="0" strike="noStrike" spc="-1" dirty="0">
              <a:solidFill>
                <a:srgbClr val="000000"/>
              </a:solidFill>
              <a:latin typeface="Arial" panose="020B0604020202020204"/>
            </a:endParaRPr>
          </a:p>
        </p:txBody>
      </p:sp>
      <p:sp>
        <p:nvSpPr>
          <p:cNvPr id="90" name="Right Brace 5"/>
          <p:cNvSpPr/>
          <p:nvPr/>
        </p:nvSpPr>
        <p:spPr>
          <a:xfrm rot="5400000" flipH="1">
            <a:off x="5877538" y="-1915823"/>
            <a:ext cx="202709" cy="8850602"/>
          </a:xfrm>
          <a:prstGeom prst="rightBrace">
            <a:avLst>
              <a:gd name="adj1" fmla="val 0"/>
              <a:gd name="adj2" fmla="val 51251"/>
            </a:avLst>
          </a:prstGeom>
          <a:noFill/>
          <a:ln>
            <a:solidFill>
              <a:srgbClr val="B2B2B2"/>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dk1"/>
              </a:solidFill>
              <a:latin typeface="Aptos"/>
            </a:endParaRPr>
          </a:p>
        </p:txBody>
      </p:sp>
      <p:sp>
        <p:nvSpPr>
          <p:cNvPr id="100" name="PlaceHolder 1"/>
          <p:cNvSpPr/>
          <p:nvPr/>
        </p:nvSpPr>
        <p:spPr>
          <a:xfrm>
            <a:off x="1602716" y="219030"/>
            <a:ext cx="8850600" cy="5797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spcBef>
                <a:spcPts val="1000"/>
              </a:spcBef>
              <a:tabLst>
                <a:tab pos="0" algn="l"/>
              </a:tabLst>
            </a:pPr>
            <a:r>
              <a:rPr lang="en-GB" sz="4000" b="1" u="sng" strike="noStrike" spc="-1" dirty="0">
                <a:solidFill>
                  <a:schemeClr val="dk1"/>
                </a:solidFill>
                <a:uFillTx/>
                <a:latin typeface="Aptos"/>
              </a:rPr>
              <a:t>The Team</a:t>
            </a:r>
            <a:endParaRPr lang="en-GB" sz="4000" b="0" strike="noStrike" spc="-1" dirty="0">
              <a:solidFill>
                <a:srgbClr val="000000"/>
              </a:solidFill>
              <a:latin typeface="Arial" panose="020B0604020202020204"/>
            </a:endParaRPr>
          </a:p>
        </p:txBody>
      </p:sp>
      <p:sp>
        <p:nvSpPr>
          <p:cNvPr id="101" name="PlaceHolder 8"/>
          <p:cNvSpPr/>
          <p:nvPr/>
        </p:nvSpPr>
        <p:spPr>
          <a:xfrm>
            <a:off x="1138658" y="4236658"/>
            <a:ext cx="1180080" cy="2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1" strike="noStrike" spc="-1" dirty="0" err="1">
                <a:solidFill>
                  <a:srgbClr val="000000"/>
                </a:solidFill>
                <a:latin typeface="Arial" panose="020B0604020202020204"/>
                <a:ea typeface="宋体" panose="02010600030101010101" pitchFamily="2" charset="-122"/>
              </a:rPr>
              <a:t>Dr.</a:t>
            </a:r>
            <a:r>
              <a:rPr lang="en-GB" sz="1400" b="1" strike="noStrike" spc="-1" dirty="0">
                <a:solidFill>
                  <a:srgbClr val="000000"/>
                </a:solidFill>
                <a:latin typeface="Arial" panose="020B0604020202020204"/>
                <a:ea typeface="宋体" panose="02010600030101010101" pitchFamily="2" charset="-122"/>
              </a:rPr>
              <a:t> Kegong Diao</a:t>
            </a:r>
            <a:endParaRPr lang="en-GB" sz="1400" b="0" strike="noStrike" spc="-1" dirty="0">
              <a:solidFill>
                <a:srgbClr val="000000"/>
              </a:solidFill>
              <a:latin typeface="Arial" panose="020B0604020202020204"/>
            </a:endParaRPr>
          </a:p>
        </p:txBody>
      </p:sp>
      <p:sp>
        <p:nvSpPr>
          <p:cNvPr id="102" name="PlaceHolder 8"/>
          <p:cNvSpPr/>
          <p:nvPr/>
        </p:nvSpPr>
        <p:spPr>
          <a:xfrm>
            <a:off x="3139421" y="4217002"/>
            <a:ext cx="1180080" cy="2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1" strike="noStrike" spc="-1" dirty="0" err="1">
                <a:solidFill>
                  <a:srgbClr val="000000"/>
                </a:solidFill>
                <a:latin typeface="Arial" panose="020B0604020202020204"/>
                <a:ea typeface="宋体" panose="02010600030101010101" pitchFamily="2" charset="-122"/>
              </a:rPr>
              <a:t>Bogumil</a:t>
            </a:r>
            <a:r>
              <a:rPr lang="en-GB" sz="1400" b="1" strike="noStrike" spc="-1" dirty="0">
                <a:solidFill>
                  <a:srgbClr val="000000"/>
                </a:solidFill>
                <a:latin typeface="Arial" panose="020B0604020202020204"/>
                <a:ea typeface="宋体" panose="02010600030101010101" pitchFamily="2" charset="-122"/>
              </a:rPr>
              <a:t> </a:t>
            </a:r>
            <a:r>
              <a:rPr lang="en-GB" sz="1400" b="1" strike="noStrike" spc="-1" dirty="0" err="1">
                <a:solidFill>
                  <a:srgbClr val="000000"/>
                </a:solidFill>
                <a:latin typeface="Arial" panose="020B0604020202020204"/>
                <a:ea typeface="宋体" panose="02010600030101010101" pitchFamily="2" charset="-122"/>
              </a:rPr>
              <a:t>Ulanicki</a:t>
            </a:r>
            <a:endParaRPr lang="en-GB" sz="1400" b="0" strike="noStrike" spc="-1" dirty="0">
              <a:solidFill>
                <a:srgbClr val="000000"/>
              </a:solidFill>
              <a:latin typeface="Arial" panose="020B0604020202020204"/>
            </a:endParaRPr>
          </a:p>
        </p:txBody>
      </p:sp>
      <p:pic>
        <p:nvPicPr>
          <p:cNvPr id="111" name="Graphic 2"/>
          <p:cNvPicPr/>
          <p:nvPr/>
        </p:nvPicPr>
        <p:blipFill>
          <a:blip r:embed="rId7" cstate="print"/>
          <a:stretch>
            <a:fillRect/>
          </a:stretch>
        </p:blipFill>
        <p:spPr>
          <a:xfrm>
            <a:off x="9529560" y="17280"/>
            <a:ext cx="2641680" cy="801720"/>
          </a:xfrm>
          <a:prstGeom prst="rect">
            <a:avLst/>
          </a:prstGeom>
          <a:ln w="0">
            <a:noFill/>
          </a:ln>
        </p:spPr>
      </p:pic>
      <p:pic>
        <p:nvPicPr>
          <p:cNvPr id="48" name="Picture 72">
            <a:extLst>
              <a:ext uri="{FF2B5EF4-FFF2-40B4-BE49-F238E27FC236}">
                <a16:creationId xmlns:a16="http://schemas.microsoft.com/office/drawing/2014/main" id="{93BC972A-9D6A-4260-8DF0-86CE00B1DBEA}"/>
              </a:ext>
            </a:extLst>
          </p:cNvPr>
          <p:cNvPicPr/>
          <p:nvPr/>
        </p:nvPicPr>
        <p:blipFill>
          <a:blip r:embed="rId8" cstate="print">
            <a:extLst>
              <a:ext uri="{BEBA8EAE-BF5A-486C-A8C5-ECC9F3942E4B}">
                <a14:imgProps xmlns:a14="http://schemas.microsoft.com/office/drawing/2010/main">
                  <a14:imgLayer r:embed="rId9">
                    <a14:imgEffect>
                      <a14:backgroundRemoval t="0" b="100000" l="19956" r="80710"/>
                    </a14:imgEffect>
                  </a14:imgLayer>
                </a14:imgProps>
              </a:ext>
            </a:extLst>
          </a:blip>
          <a:srcRect l="20624" r="12501"/>
          <a:stretch>
            <a:fillRect/>
          </a:stretch>
        </p:blipFill>
        <p:spPr>
          <a:xfrm>
            <a:off x="7290565" y="2852091"/>
            <a:ext cx="1619390" cy="1187787"/>
          </a:xfrm>
          <a:prstGeom prst="rect">
            <a:avLst/>
          </a:prstGeom>
          <a:ln w="0">
            <a:noFill/>
          </a:ln>
        </p:spPr>
      </p:pic>
      <p:pic>
        <p:nvPicPr>
          <p:cNvPr id="49" name="Picture 76">
            <a:extLst>
              <a:ext uri="{FF2B5EF4-FFF2-40B4-BE49-F238E27FC236}">
                <a16:creationId xmlns:a16="http://schemas.microsoft.com/office/drawing/2014/main" id="{D94FF8DF-F7FD-46FC-AC9D-5EE88599FC23}"/>
              </a:ext>
            </a:extLst>
          </p:cNvPr>
          <p:cNvPicPr/>
          <p:nvPr/>
        </p:nvPicPr>
        <p:blipFill>
          <a:blip r:embed="rId10" cstate="print">
            <a:extLst>
              <a:ext uri="{BEBA8EAE-BF5A-486C-A8C5-ECC9F3942E4B}">
                <a14:imgProps xmlns:a14="http://schemas.microsoft.com/office/drawing/2010/main">
                  <a14:imgLayer r:embed="rId11">
                    <a14:imgEffect>
                      <a14:backgroundRemoval t="2757" b="99749" l="3250" r="49125">
                        <a14:foregroundMark x1="29625" y1="69925" x2="29625" y2="69925"/>
                        <a14:foregroundMark x1="35750" y1="71930" x2="35750" y2="71930"/>
                        <a14:foregroundMark x1="27125" y1="82456" x2="27125" y2="82456"/>
                        <a14:foregroundMark x1="24500" y1="68922" x2="24500" y2="68922"/>
                        <a14:foregroundMark x1="31500" y1="68922" x2="31500" y2="68922"/>
                        <a14:foregroundMark x1="20625" y1="58396" x2="23375" y2="96742"/>
                        <a14:foregroundMark x1="21250" y1="61905" x2="33125" y2="61905"/>
                        <a14:foregroundMark x1="33125" y1="61905" x2="32750" y2="99749"/>
                        <a14:foregroundMark x1="32500" y1="98747" x2="19625" y2="96742"/>
                        <a14:foregroundMark x1="27125" y1="84461" x2="27125" y2="84461"/>
                        <a14:foregroundMark x1="27125" y1="84461" x2="29500" y2="89474"/>
                        <a14:foregroundMark x1="29500" y1="89474" x2="29500" y2="89474"/>
                        <a14:foregroundMark x1="32250" y1="82957" x2="32250" y2="82957"/>
                        <a14:foregroundMark x1="29625" y1="85464" x2="29625" y2="85464"/>
                        <a14:foregroundMark x1="24500" y1="68421" x2="24500" y2="68421"/>
                        <a14:foregroundMark x1="30875" y1="74937" x2="30875" y2="74937"/>
                        <a14:foregroundMark x1="27625" y1="76441" x2="27625" y2="76441"/>
                        <a14:foregroundMark x1="26375" y1="76441" x2="26375" y2="76441"/>
                        <a14:foregroundMark x1="26375" y1="86967" x2="26375" y2="86967"/>
                      </a14:backgroundRemoval>
                    </a14:imgEffect>
                  </a14:imgLayer>
                </a14:imgProps>
              </a:ext>
            </a:extLst>
          </a:blip>
          <a:srcRect l="2513" r="52478" b="22203"/>
          <a:stretch>
            <a:fillRect/>
          </a:stretch>
        </p:blipFill>
        <p:spPr>
          <a:xfrm>
            <a:off x="9346053" y="2630130"/>
            <a:ext cx="1822056" cy="1407092"/>
          </a:xfrm>
          <a:prstGeom prst="rect">
            <a:avLst/>
          </a:prstGeom>
          <a:ln w="0">
            <a:noFill/>
          </a:ln>
        </p:spPr>
      </p:pic>
      <p:sp>
        <p:nvSpPr>
          <p:cNvPr id="50" name="PlaceHolder 8">
            <a:extLst>
              <a:ext uri="{FF2B5EF4-FFF2-40B4-BE49-F238E27FC236}">
                <a16:creationId xmlns:a16="http://schemas.microsoft.com/office/drawing/2014/main" id="{792AFFF7-0049-452E-B5B7-66D047A2353E}"/>
              </a:ext>
            </a:extLst>
          </p:cNvPr>
          <p:cNvSpPr/>
          <p:nvPr/>
        </p:nvSpPr>
        <p:spPr>
          <a:xfrm>
            <a:off x="7634474" y="4179509"/>
            <a:ext cx="1012320" cy="2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1" strike="noStrike" spc="-1" dirty="0">
                <a:solidFill>
                  <a:srgbClr val="000000"/>
                </a:solidFill>
                <a:latin typeface="Arial" panose="020B0604020202020204"/>
                <a:ea typeface="宋体" panose="02010600030101010101" pitchFamily="2" charset="-122"/>
              </a:rPr>
              <a:t>Jim </a:t>
            </a:r>
          </a:p>
          <a:p>
            <a:pPr algn="ctr" defTabSz="914400">
              <a:lnSpc>
                <a:spcPct val="100000"/>
              </a:lnSpc>
              <a:tabLst>
                <a:tab pos="0" algn="l"/>
              </a:tabLst>
            </a:pPr>
            <a:r>
              <a:rPr lang="en-GB" sz="1400" b="1" strike="noStrike" spc="-1" dirty="0">
                <a:solidFill>
                  <a:srgbClr val="000000"/>
                </a:solidFill>
                <a:latin typeface="Arial" panose="020B0604020202020204"/>
                <a:ea typeface="宋体" panose="02010600030101010101" pitchFamily="2" charset="-122"/>
              </a:rPr>
              <a:t>Willis</a:t>
            </a:r>
            <a:endParaRPr lang="en-GB" sz="1400" b="0" strike="noStrike" spc="-1" dirty="0">
              <a:solidFill>
                <a:srgbClr val="000000"/>
              </a:solidFill>
              <a:latin typeface="Arial" panose="020B0604020202020204"/>
            </a:endParaRPr>
          </a:p>
        </p:txBody>
      </p:sp>
      <p:sp>
        <p:nvSpPr>
          <p:cNvPr id="51" name="PlaceHolder 8">
            <a:extLst>
              <a:ext uri="{FF2B5EF4-FFF2-40B4-BE49-F238E27FC236}">
                <a16:creationId xmlns:a16="http://schemas.microsoft.com/office/drawing/2014/main" id="{EDF7CC38-91D0-4FF2-A914-6076CEB9B32F}"/>
              </a:ext>
            </a:extLst>
          </p:cNvPr>
          <p:cNvSpPr/>
          <p:nvPr/>
        </p:nvSpPr>
        <p:spPr>
          <a:xfrm>
            <a:off x="9809804" y="4215224"/>
            <a:ext cx="1012320" cy="2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1" strike="noStrike" spc="-1" dirty="0">
                <a:solidFill>
                  <a:srgbClr val="000000"/>
                </a:solidFill>
                <a:latin typeface="Arial" panose="020B0604020202020204"/>
                <a:ea typeface="宋体" panose="02010600030101010101" pitchFamily="2" charset="-122"/>
              </a:rPr>
              <a:t>Phil Webster</a:t>
            </a:r>
            <a:endParaRPr lang="en-GB" sz="1400" b="0" strike="noStrike" spc="-1" dirty="0">
              <a:solidFill>
                <a:srgbClr val="000000"/>
              </a:solidFill>
              <a:latin typeface="Arial" panose="020B0604020202020204"/>
            </a:endParaRPr>
          </a:p>
        </p:txBody>
      </p:sp>
      <p:sp>
        <p:nvSpPr>
          <p:cNvPr id="52" name="PlaceHolder 8">
            <a:extLst>
              <a:ext uri="{FF2B5EF4-FFF2-40B4-BE49-F238E27FC236}">
                <a16:creationId xmlns:a16="http://schemas.microsoft.com/office/drawing/2014/main" id="{9002C935-7C17-4A6F-B291-4CB5D49E5401}"/>
              </a:ext>
            </a:extLst>
          </p:cNvPr>
          <p:cNvSpPr/>
          <p:nvPr/>
        </p:nvSpPr>
        <p:spPr>
          <a:xfrm>
            <a:off x="6966328" y="4873597"/>
            <a:ext cx="2191320" cy="98343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spc="-1" dirty="0">
                <a:solidFill>
                  <a:schemeClr val="dk1"/>
                </a:solidFill>
                <a:latin typeface="Arial" panose="020B0604020202020204"/>
                <a:ea typeface="宋体" panose="02010600030101010101" pitchFamily="2" charset="-122"/>
              </a:rPr>
              <a:t>Utility relationship &amp; Digital product development</a:t>
            </a:r>
          </a:p>
        </p:txBody>
      </p:sp>
      <p:sp>
        <p:nvSpPr>
          <p:cNvPr id="53" name="PlaceHolder 9">
            <a:extLst>
              <a:ext uri="{FF2B5EF4-FFF2-40B4-BE49-F238E27FC236}">
                <a16:creationId xmlns:a16="http://schemas.microsoft.com/office/drawing/2014/main" id="{A006D4B1-9E19-4DE6-A545-E51418BD3EA6}"/>
              </a:ext>
            </a:extLst>
          </p:cNvPr>
          <p:cNvSpPr/>
          <p:nvPr/>
        </p:nvSpPr>
        <p:spPr>
          <a:xfrm>
            <a:off x="9346053" y="4858708"/>
            <a:ext cx="1975320" cy="53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spc="-1" dirty="0">
                <a:solidFill>
                  <a:schemeClr val="dk1"/>
                </a:solidFill>
                <a:latin typeface="Arial" panose="020B0604020202020204"/>
                <a:ea typeface="宋体" panose="02010600030101010101" pitchFamily="2" charset="-122"/>
              </a:rPr>
              <a:t>Business strategy</a:t>
            </a:r>
          </a:p>
        </p:txBody>
      </p:sp>
      <p:pic>
        <p:nvPicPr>
          <p:cNvPr id="54" name="Picture 92">
            <a:extLst>
              <a:ext uri="{FF2B5EF4-FFF2-40B4-BE49-F238E27FC236}">
                <a16:creationId xmlns:a16="http://schemas.microsoft.com/office/drawing/2014/main" id="{9BE7000B-5A7E-41D9-BC49-3E762B3D4D6C}"/>
              </a:ext>
            </a:extLst>
          </p:cNvPr>
          <p:cNvPicPr/>
          <p:nvPr/>
        </p:nvPicPr>
        <p:blipFill>
          <a:blip r:embed="rId12" cstate="print">
            <a:extLst>
              <a:ext uri="{BEBA8EAE-BF5A-486C-A8C5-ECC9F3942E4B}">
                <a14:imgProps xmlns:a14="http://schemas.microsoft.com/office/drawing/2010/main">
                  <a14:imgLayer r:embed="rId13">
                    <a14:imgEffect>
                      <a14:brightnessContrast bright="20000" contrast="20000"/>
                    </a14:imgEffect>
                  </a14:imgLayer>
                </a14:imgProps>
              </a:ext>
            </a:extLst>
          </a:blip>
          <a:srcRect t="6558"/>
          <a:stretch>
            <a:fillRect/>
          </a:stretch>
        </p:blipFill>
        <p:spPr>
          <a:xfrm>
            <a:off x="5232400" y="2687918"/>
            <a:ext cx="1449719" cy="1344432"/>
          </a:xfrm>
          <a:prstGeom prst="rect">
            <a:avLst/>
          </a:prstGeom>
          <a:ln w="0">
            <a:noFill/>
          </a:ln>
        </p:spPr>
      </p:pic>
      <p:sp>
        <p:nvSpPr>
          <p:cNvPr id="55" name="PlaceHolder 8">
            <a:extLst>
              <a:ext uri="{FF2B5EF4-FFF2-40B4-BE49-F238E27FC236}">
                <a16:creationId xmlns:a16="http://schemas.microsoft.com/office/drawing/2014/main" id="{1B640C83-6CB6-4331-94AC-945C827D5010}"/>
              </a:ext>
            </a:extLst>
          </p:cNvPr>
          <p:cNvSpPr/>
          <p:nvPr/>
        </p:nvSpPr>
        <p:spPr>
          <a:xfrm>
            <a:off x="5315795" y="4215224"/>
            <a:ext cx="1326194" cy="122461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1400" b="1" strike="noStrike" spc="-1" dirty="0">
                <a:solidFill>
                  <a:srgbClr val="000000"/>
                </a:solidFill>
                <a:latin typeface="Arial" panose="020B0604020202020204"/>
                <a:ea typeface="宋体" panose="02010600030101010101" pitchFamily="2" charset="-122"/>
              </a:rPr>
              <a:t>Héctor Duque</a:t>
            </a:r>
          </a:p>
          <a:p>
            <a:pPr algn="ctr" defTabSz="914400">
              <a:lnSpc>
                <a:spcPct val="100000"/>
              </a:lnSpc>
              <a:tabLst>
                <a:tab pos="0" algn="l"/>
              </a:tabLst>
            </a:pPr>
            <a:endParaRPr lang="en-GB" sz="1400" b="1" strike="noStrike" spc="-1" dirty="0">
              <a:solidFill>
                <a:srgbClr val="000000"/>
              </a:solidFill>
              <a:latin typeface="Arial" panose="020B0604020202020204"/>
              <a:ea typeface="宋体" panose="02010600030101010101" pitchFamily="2" charset="-122"/>
            </a:endParaRPr>
          </a:p>
          <a:p>
            <a:pPr algn="ctr" defTabSz="914400">
              <a:lnSpc>
                <a:spcPct val="100000"/>
              </a:lnSpc>
              <a:tabLst>
                <a:tab pos="0" algn="l"/>
              </a:tabLst>
            </a:pPr>
            <a:r>
              <a:rPr lang="en-GB" sz="1400" strike="noStrike" spc="-1" dirty="0">
                <a:solidFill>
                  <a:srgbClr val="000000"/>
                </a:solidFill>
                <a:latin typeface="Arial" panose="020B0604020202020204"/>
                <a:ea typeface="宋体" panose="02010600030101010101" pitchFamily="2" charset="-122"/>
              </a:rPr>
              <a:t>Research Development</a:t>
            </a:r>
            <a:endParaRPr lang="en-GB" sz="1400" strike="noStrike" spc="-1" dirty="0">
              <a:solidFill>
                <a:srgbClr val="000000"/>
              </a:solidFill>
              <a:latin typeface="Arial" panose="020B0604020202020204"/>
            </a:endParaRPr>
          </a:p>
        </p:txBody>
      </p:sp>
    </p:spTree>
    <p:extLst>
      <p:ext uri="{BB962C8B-B14F-4D97-AF65-F5344CB8AC3E}">
        <p14:creationId xmlns:p14="http://schemas.microsoft.com/office/powerpoint/2010/main" val="231468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035C6D-FB99-4D02-A285-7375E80D4229}"/>
              </a:ext>
            </a:extLst>
          </p:cNvPr>
          <p:cNvGrpSpPr/>
          <p:nvPr/>
        </p:nvGrpSpPr>
        <p:grpSpPr>
          <a:xfrm>
            <a:off x="581891" y="2078182"/>
            <a:ext cx="11111345" cy="4587938"/>
            <a:chOff x="1023902" y="2284841"/>
            <a:chExt cx="10001320" cy="4143404"/>
          </a:xfrm>
        </p:grpSpPr>
        <p:sp>
          <p:nvSpPr>
            <p:cNvPr id="4" name="椭圆 8">
              <a:extLst>
                <a:ext uri="{FF2B5EF4-FFF2-40B4-BE49-F238E27FC236}">
                  <a16:creationId xmlns:a16="http://schemas.microsoft.com/office/drawing/2014/main" id="{369D2A5E-4EDB-4A93-849B-F1A7F941DE8E}"/>
                </a:ext>
              </a:extLst>
            </p:cNvPr>
            <p:cNvSpPr/>
            <p:nvPr/>
          </p:nvSpPr>
          <p:spPr>
            <a:xfrm>
              <a:off x="1023902" y="2284841"/>
              <a:ext cx="10001320" cy="4143404"/>
            </a:xfrm>
            <a:prstGeom prst="ellipse">
              <a:avLst/>
            </a:prstGeom>
            <a:gradFill flip="none" rotWithShape="1">
              <a:gsLst>
                <a:gs pos="0">
                  <a:srgbClr val="FF3399"/>
                </a:gs>
                <a:gs pos="25000">
                  <a:srgbClr val="FF6633"/>
                </a:gs>
                <a:gs pos="50000">
                  <a:srgbClr val="FFFF00"/>
                </a:gs>
                <a:gs pos="75000">
                  <a:srgbClr val="01A78F"/>
                </a:gs>
                <a:gs pos="100000">
                  <a:srgbClr val="3366FF"/>
                </a:gs>
              </a:gsLst>
              <a:path path="rect">
                <a:fillToRect l="100000" b="100000"/>
              </a:path>
              <a:tileRect t="-100000" r="-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7">
              <a:extLst>
                <a:ext uri="{FF2B5EF4-FFF2-40B4-BE49-F238E27FC236}">
                  <a16:creationId xmlns:a16="http://schemas.microsoft.com/office/drawing/2014/main" id="{78BFE8E2-160F-4A00-BFB7-6B5AC52601DC}"/>
                </a:ext>
              </a:extLst>
            </p:cNvPr>
            <p:cNvSpPr/>
            <p:nvPr/>
          </p:nvSpPr>
          <p:spPr>
            <a:xfrm>
              <a:off x="2024034" y="2284841"/>
              <a:ext cx="7929618" cy="2214578"/>
            </a:xfrm>
            <a:prstGeom prst="ellipse">
              <a:avLst/>
            </a:prstGeom>
            <a:gradFill flip="none" rotWithShape="1">
              <a:gsLst>
                <a:gs pos="0">
                  <a:srgbClr val="DDEBCF"/>
                </a:gs>
                <a:gs pos="50000">
                  <a:srgbClr val="9CB86E"/>
                </a:gs>
                <a:gs pos="100000">
                  <a:srgbClr val="156B13"/>
                </a:gs>
              </a:gsLst>
              <a:lin ang="16200000" scaled="1"/>
              <a:tileRect/>
            </a:gra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6">
              <a:extLst>
                <a:ext uri="{FF2B5EF4-FFF2-40B4-BE49-F238E27FC236}">
                  <a16:creationId xmlns:a16="http://schemas.microsoft.com/office/drawing/2014/main" id="{956F25C7-5AF0-465B-AEDB-A896BAC180FB}"/>
                </a:ext>
              </a:extLst>
            </p:cNvPr>
            <p:cNvSpPr/>
            <p:nvPr/>
          </p:nvSpPr>
          <p:spPr>
            <a:xfrm>
              <a:off x="3809984" y="2284841"/>
              <a:ext cx="4572032" cy="1000132"/>
            </a:xfrm>
            <a:prstGeom prst="ellipse">
              <a:avLst/>
            </a:prstGeom>
            <a:gradFill flip="none" rotWithShape="1">
              <a:gsLst>
                <a:gs pos="0">
                  <a:srgbClr val="5E9EFF"/>
                </a:gs>
                <a:gs pos="39999">
                  <a:srgbClr val="85C2FF"/>
                </a:gs>
                <a:gs pos="70000">
                  <a:srgbClr val="C4D6EB"/>
                </a:gs>
                <a:gs pos="100000">
                  <a:srgbClr val="FFEBFA"/>
                </a:gs>
              </a:gsLst>
              <a:lin ang="5400000" scaled="0"/>
              <a:tileRect/>
            </a:gra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PlaceHolder 13">
            <a:extLst>
              <a:ext uri="{FF2B5EF4-FFF2-40B4-BE49-F238E27FC236}">
                <a16:creationId xmlns:a16="http://schemas.microsoft.com/office/drawing/2014/main" id="{A0AF2F76-556D-4038-8935-DD4711DCE60B}"/>
              </a:ext>
            </a:extLst>
          </p:cNvPr>
          <p:cNvSpPr/>
          <p:nvPr/>
        </p:nvSpPr>
        <p:spPr>
          <a:xfrm>
            <a:off x="360" y="191880"/>
            <a:ext cx="12185280" cy="53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4000" b="1" strike="noStrike" spc="-1" dirty="0">
                <a:solidFill>
                  <a:schemeClr val="dk1"/>
                </a:solidFill>
                <a:latin typeface="Aptos"/>
              </a:rPr>
              <a:t>The Market</a:t>
            </a:r>
            <a:endParaRPr lang="en-GB" sz="4000" b="0" strike="noStrike" spc="-1" dirty="0">
              <a:solidFill>
                <a:srgbClr val="000000"/>
              </a:solidFill>
              <a:latin typeface="Arial" panose="020B0604020202020204"/>
            </a:endParaRPr>
          </a:p>
        </p:txBody>
      </p:sp>
      <p:pic>
        <p:nvPicPr>
          <p:cNvPr id="8" name="Graphic 2">
            <a:extLst>
              <a:ext uri="{FF2B5EF4-FFF2-40B4-BE49-F238E27FC236}">
                <a16:creationId xmlns:a16="http://schemas.microsoft.com/office/drawing/2014/main" id="{872FE8DA-9611-4562-9823-C7EDFE21B563}"/>
              </a:ext>
            </a:extLst>
          </p:cNvPr>
          <p:cNvPicPr/>
          <p:nvPr/>
        </p:nvPicPr>
        <p:blipFill>
          <a:blip r:embed="rId2" cstate="print"/>
          <a:stretch>
            <a:fillRect/>
          </a:stretch>
        </p:blipFill>
        <p:spPr>
          <a:xfrm>
            <a:off x="9529560" y="17280"/>
            <a:ext cx="2641680" cy="801720"/>
          </a:xfrm>
          <a:prstGeom prst="rect">
            <a:avLst/>
          </a:prstGeom>
          <a:ln w="0">
            <a:noFill/>
          </a:ln>
        </p:spPr>
      </p:pic>
      <p:sp>
        <p:nvSpPr>
          <p:cNvPr id="9" name="PlaceHolder 1">
            <a:extLst>
              <a:ext uri="{FF2B5EF4-FFF2-40B4-BE49-F238E27FC236}">
                <a16:creationId xmlns:a16="http://schemas.microsoft.com/office/drawing/2014/main" id="{0838251A-CE59-4961-9E8C-BDEE9A13E9EA}"/>
              </a:ext>
            </a:extLst>
          </p:cNvPr>
          <p:cNvSpPr>
            <a:spLocks noGrp="1"/>
          </p:cNvSpPr>
          <p:nvPr>
            <p:ph type="subTitle"/>
          </p:nvPr>
        </p:nvSpPr>
        <p:spPr>
          <a:xfrm>
            <a:off x="2787403" y="4859049"/>
            <a:ext cx="6700320" cy="850582"/>
          </a:xfrm>
          <a:prstGeom prst="rect">
            <a:avLst/>
          </a:prstGeom>
          <a:solidFill>
            <a:srgbClr val="FFFFFF"/>
          </a:solidFill>
          <a:ln w="0">
            <a:noFill/>
          </a:ln>
          <a:effectLst>
            <a:outerShdw blurRad="50800" dist="38100" algn="l" rotWithShape="0">
              <a:prstClr val="black">
                <a:alpha val="40000"/>
              </a:prstClr>
            </a:outerShdw>
            <a:reflection blurRad="6350" stA="52000" endA="300" endPos="35000" dir="5400000" sy="-100000" algn="bl" rotWithShape="0"/>
          </a:effectLst>
          <a:scene3d>
            <a:camera prst="obliqueTopRight"/>
            <a:lightRig rig="threePt" dir="t"/>
          </a:scene3d>
        </p:spPr>
        <p:txBody>
          <a:bodyPr lIns="91440" tIns="45720" rIns="91440" bIns="45720" anchor="t">
            <a:normAutofit fontScale="94722"/>
          </a:bodyPr>
          <a:lstStyle/>
          <a:p>
            <a:pPr algn="ctr" defTabSz="914400">
              <a:lnSpc>
                <a:spcPct val="100000"/>
              </a:lnSpc>
              <a:spcBef>
                <a:spcPts val="1000"/>
              </a:spcBef>
              <a:buClr>
                <a:srgbClr val="000000"/>
              </a:buClr>
              <a:tabLst>
                <a:tab pos="0" algn="l"/>
              </a:tabLst>
            </a:pPr>
            <a:r>
              <a:rPr lang="en-GB" sz="2400" b="0" strike="noStrike" spc="-1" dirty="0">
                <a:solidFill>
                  <a:schemeClr val="accent4">
                    <a:lumMod val="50000"/>
                  </a:schemeClr>
                </a:solidFill>
                <a:latin typeface="Aptos"/>
              </a:rPr>
              <a:t>The global Water Leak Detection Systems market size: </a:t>
            </a:r>
            <a:r>
              <a:rPr lang="en-GB" sz="2400" b="1" spc="-1" dirty="0">
                <a:solidFill>
                  <a:schemeClr val="accent4">
                    <a:lumMod val="50000"/>
                  </a:schemeClr>
                </a:solidFill>
                <a:latin typeface="Aptos"/>
              </a:rPr>
              <a:t>£</a:t>
            </a:r>
            <a:r>
              <a:rPr lang="en-GB" sz="2400" b="0" i="0" dirty="0">
                <a:solidFill>
                  <a:srgbClr val="1F1F1F"/>
                </a:solidFill>
                <a:effectLst/>
                <a:latin typeface="Google Sans"/>
              </a:rPr>
              <a:t> </a:t>
            </a:r>
            <a:r>
              <a:rPr lang="en-GB" sz="2400" b="1" strike="noStrike" spc="-1" dirty="0">
                <a:solidFill>
                  <a:schemeClr val="accent4">
                    <a:lumMod val="50000"/>
                  </a:schemeClr>
                </a:solidFill>
                <a:latin typeface="Aptos"/>
              </a:rPr>
              <a:t>1 Billion </a:t>
            </a:r>
            <a:r>
              <a:rPr lang="en-GB" sz="2400" b="0" strike="noStrike" spc="-1" dirty="0">
                <a:solidFill>
                  <a:schemeClr val="accent4">
                    <a:lumMod val="50000"/>
                  </a:schemeClr>
                </a:solidFill>
                <a:latin typeface="Aptos"/>
              </a:rPr>
              <a:t>(2028)</a:t>
            </a:r>
            <a:endParaRPr lang="en-GB" sz="2400" b="0" strike="noStrike" spc="-1" dirty="0">
              <a:solidFill>
                <a:srgbClr val="000000"/>
              </a:solidFill>
              <a:latin typeface="Arial" panose="020B0604020202020204"/>
            </a:endParaRPr>
          </a:p>
        </p:txBody>
      </p:sp>
      <p:sp>
        <p:nvSpPr>
          <p:cNvPr id="10" name="PlaceHolder 1">
            <a:extLst>
              <a:ext uri="{FF2B5EF4-FFF2-40B4-BE49-F238E27FC236}">
                <a16:creationId xmlns:a16="http://schemas.microsoft.com/office/drawing/2014/main" id="{5C701F48-9083-4ADD-9AC9-EBC9C60DEEC7}"/>
              </a:ext>
            </a:extLst>
          </p:cNvPr>
          <p:cNvSpPr>
            <a:spLocks noGrp="1"/>
          </p:cNvSpPr>
          <p:nvPr>
            <p:ph type="subTitle"/>
          </p:nvPr>
        </p:nvSpPr>
        <p:spPr>
          <a:xfrm>
            <a:off x="4655127" y="1601000"/>
            <a:ext cx="3158837" cy="1073082"/>
          </a:xfrm>
          <a:prstGeom prst="rect">
            <a:avLst/>
          </a:prstGeom>
          <a:solidFill>
            <a:srgbClr val="FFFFFF"/>
          </a:solidFill>
          <a:ln w="0">
            <a:noFill/>
          </a:ln>
          <a:effectLst>
            <a:outerShdw blurRad="50800" dist="38100" algn="l" rotWithShape="0">
              <a:prstClr val="black">
                <a:alpha val="40000"/>
              </a:prstClr>
            </a:outerShdw>
            <a:reflection blurRad="6350" stA="52000" endA="300" endPos="35000" dir="5400000" sy="-100000" algn="bl" rotWithShape="0"/>
          </a:effectLst>
          <a:scene3d>
            <a:camera prst="obliqueTopRight"/>
            <a:lightRig rig="threePt" dir="t"/>
          </a:scene3d>
        </p:spPr>
        <p:txBody>
          <a:bodyPr lIns="91440" tIns="45720" rIns="91440" bIns="45720" anchor="t">
            <a:normAutofit fontScale="94722"/>
          </a:bodyPr>
          <a:lstStyle/>
          <a:p>
            <a:pPr lvl="0" algn="ctr">
              <a:lnSpc>
                <a:spcPct val="100000"/>
              </a:lnSpc>
              <a:spcBef>
                <a:spcPts val="0"/>
              </a:spcBef>
              <a:defRPr/>
            </a:pPr>
            <a:r>
              <a:rPr lang="en-GB" sz="2400" b="0" strike="noStrike" spc="-1" dirty="0">
                <a:solidFill>
                  <a:schemeClr val="accent4">
                    <a:lumMod val="50000"/>
                  </a:schemeClr>
                </a:solidFill>
                <a:latin typeface="Aptos"/>
              </a:rPr>
              <a:t>Target at </a:t>
            </a:r>
            <a:r>
              <a:rPr kumimoji="0" lang="en-GB" sz="2400" b="1" i="0" u="none" strike="noStrike" kern="1200" cap="none" spc="-1" normalizeH="0" baseline="0" noProof="0" dirty="0">
                <a:ln>
                  <a:noFill/>
                </a:ln>
                <a:solidFill>
                  <a:srgbClr val="0F9ED5">
                    <a:lumMod val="50000"/>
                  </a:srgbClr>
                </a:solidFill>
                <a:effectLst/>
                <a:uLnTx/>
                <a:uFillTx/>
                <a:latin typeface="Aptos"/>
                <a:ea typeface="+mn-ea"/>
                <a:cs typeface="+mn-cs"/>
              </a:rPr>
              <a:t>£</a:t>
            </a:r>
            <a:r>
              <a:rPr kumimoji="0" lang="en-GB" sz="2400" b="0" i="0" u="none" strike="noStrike" kern="1200" cap="none" spc="0" normalizeH="0" baseline="0" noProof="0" dirty="0">
                <a:ln>
                  <a:noFill/>
                </a:ln>
                <a:solidFill>
                  <a:srgbClr val="1F1F1F"/>
                </a:solidFill>
                <a:effectLst/>
                <a:uLnTx/>
                <a:uFillTx/>
                <a:latin typeface="Google Sans"/>
                <a:ea typeface="+mn-ea"/>
                <a:cs typeface="+mn-cs"/>
              </a:rPr>
              <a:t> </a:t>
            </a:r>
            <a:r>
              <a:rPr kumimoji="0" lang="en-GB" sz="2400" b="1" i="0" u="none" strike="noStrike" kern="1200" cap="none" spc="-1" normalizeH="0" baseline="0" noProof="0" dirty="0">
                <a:ln>
                  <a:noFill/>
                </a:ln>
                <a:solidFill>
                  <a:srgbClr val="0F9ED5">
                    <a:lumMod val="50000"/>
                  </a:srgbClr>
                </a:solidFill>
                <a:effectLst/>
                <a:uLnTx/>
                <a:uFillTx/>
                <a:latin typeface="Aptos"/>
                <a:ea typeface="+mn-ea"/>
                <a:cs typeface="+mn-cs"/>
              </a:rPr>
              <a:t>1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F9ED5">
                    <a:lumMod val="50000"/>
                  </a:srgbClr>
                </a:solidFill>
                <a:effectLst/>
                <a:uLnTx/>
                <a:uFillTx/>
                <a:latin typeface="Aptos"/>
                <a:ea typeface="+mn-ea"/>
                <a:cs typeface="+mn-cs"/>
              </a:rPr>
              <a:t>(for Software system) </a:t>
            </a:r>
            <a:endParaRPr kumimoji="0" lang="en-GB" sz="2400" b="0" i="0" u="none" strike="noStrike" kern="1200" cap="none" spc="-1" normalizeH="0" baseline="0" noProof="0" dirty="0">
              <a:ln>
                <a:noFill/>
              </a:ln>
              <a:solidFill>
                <a:srgbClr val="000000"/>
              </a:solidFill>
              <a:effectLst/>
              <a:uLnTx/>
              <a:uFillTx/>
              <a:latin typeface="Arial" panose="020B0604020202020204"/>
              <a:ea typeface="+mn-ea"/>
              <a:cs typeface="+mn-cs"/>
            </a:endParaRPr>
          </a:p>
          <a:p>
            <a:pPr algn="ctr" defTabSz="914400">
              <a:lnSpc>
                <a:spcPct val="100000"/>
              </a:lnSpc>
              <a:spcBef>
                <a:spcPts val="1000"/>
              </a:spcBef>
              <a:buClr>
                <a:srgbClr val="000000"/>
              </a:buClr>
              <a:tabLst>
                <a:tab pos="0" algn="l"/>
              </a:tabLst>
            </a:pPr>
            <a:endParaRPr lang="en-GB" sz="2400" b="0" strike="noStrike" spc="-1" dirty="0">
              <a:solidFill>
                <a:srgbClr val="000000"/>
              </a:solidFill>
              <a:latin typeface="Arial" panose="020B0604020202020204"/>
            </a:endParaRPr>
          </a:p>
        </p:txBody>
      </p:sp>
      <p:pic>
        <p:nvPicPr>
          <p:cNvPr id="14" name="Picture 13">
            <a:extLst>
              <a:ext uri="{FF2B5EF4-FFF2-40B4-BE49-F238E27FC236}">
                <a16:creationId xmlns:a16="http://schemas.microsoft.com/office/drawing/2014/main" id="{598EF22E-5C93-42CA-88F1-4FFA13E70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60" y="2836737"/>
            <a:ext cx="1254410" cy="1254410"/>
          </a:xfrm>
          <a:prstGeom prst="rect">
            <a:avLst/>
          </a:prstGeom>
          <a:effectLst>
            <a:outerShdw blurRad="50800" dist="38100" algn="l" rotWithShape="0">
              <a:prstClr val="black">
                <a:alpha val="40000"/>
              </a:prstClr>
            </a:outerShdw>
            <a:softEdge rad="31750"/>
          </a:effectLst>
          <a:scene3d>
            <a:camera prst="isometricOffAxis2Left"/>
            <a:lightRig rig="threePt" dir="t"/>
          </a:scene3d>
        </p:spPr>
      </p:pic>
      <p:pic>
        <p:nvPicPr>
          <p:cNvPr id="17" name="Picture 16">
            <a:extLst>
              <a:ext uri="{FF2B5EF4-FFF2-40B4-BE49-F238E27FC236}">
                <a16:creationId xmlns:a16="http://schemas.microsoft.com/office/drawing/2014/main" id="{089DEFE3-EC2C-484D-A325-59F48B222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02" t="13113" r="13097" b="19731"/>
          <a:stretch/>
        </p:blipFill>
        <p:spPr>
          <a:xfrm>
            <a:off x="5417186" y="3113994"/>
            <a:ext cx="1357628" cy="1242135"/>
          </a:xfrm>
          <a:prstGeom prst="rect">
            <a:avLst/>
          </a:prstGeom>
          <a:effectLst>
            <a:outerShdw blurRad="50800" dist="38100" dir="16200000" rotWithShape="0">
              <a:prstClr val="black">
                <a:alpha val="40000"/>
              </a:prstClr>
            </a:outerShdw>
            <a:softEdge rad="31750"/>
          </a:effectLst>
        </p:spPr>
      </p:pic>
      <p:pic>
        <p:nvPicPr>
          <p:cNvPr id="20" name="Picture 19">
            <a:extLst>
              <a:ext uri="{FF2B5EF4-FFF2-40B4-BE49-F238E27FC236}">
                <a16:creationId xmlns:a16="http://schemas.microsoft.com/office/drawing/2014/main" id="{E52EF79F-6330-4341-A3EE-F41FC125E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102" t="19709" r="16666" b="18323"/>
          <a:stretch/>
        </p:blipFill>
        <p:spPr>
          <a:xfrm>
            <a:off x="8039780" y="2741014"/>
            <a:ext cx="1404058" cy="1375972"/>
          </a:xfrm>
          <a:prstGeom prst="rect">
            <a:avLst/>
          </a:prstGeom>
          <a:effectLst>
            <a:outerShdw blurRad="50800" dist="38100" dir="8100000" algn="tr" rotWithShape="0">
              <a:prstClr val="black">
                <a:alpha val="40000"/>
              </a:prstClr>
            </a:outerShdw>
            <a:softEdge rad="31750"/>
          </a:effectLst>
          <a:scene3d>
            <a:camera prst="isometricOffAxis1Right"/>
            <a:lightRig rig="threePt" dir="t"/>
          </a:scene3d>
        </p:spPr>
      </p:pic>
      <p:sp>
        <p:nvSpPr>
          <p:cNvPr id="23" name="Arrow: Down 22">
            <a:extLst>
              <a:ext uri="{FF2B5EF4-FFF2-40B4-BE49-F238E27FC236}">
                <a16:creationId xmlns:a16="http://schemas.microsoft.com/office/drawing/2014/main" id="{74AF94AE-2E2B-41FB-BB5B-41313364EC6A}"/>
              </a:ext>
            </a:extLst>
          </p:cNvPr>
          <p:cNvSpPr/>
          <p:nvPr/>
        </p:nvSpPr>
        <p:spPr>
          <a:xfrm rot="2566300">
            <a:off x="4225730" y="2741337"/>
            <a:ext cx="621493" cy="745315"/>
          </a:xfrm>
          <a:prstGeom prst="downArrow">
            <a:avLst/>
          </a:prstGeom>
          <a:solidFill>
            <a:srgbClr val="CC6600"/>
          </a:solidFill>
          <a:ln>
            <a:solidFill>
              <a:schemeClr val="accent2">
                <a:lumMod val="50000"/>
              </a:schemeClr>
            </a:solidFill>
          </a:ln>
          <a:scene3d>
            <a:camera prst="orthographicFront">
              <a:rot lat="19199967"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BF9145DB-F5C5-4D44-A69E-4C7A91F2BA14}"/>
              </a:ext>
            </a:extLst>
          </p:cNvPr>
          <p:cNvSpPr/>
          <p:nvPr/>
        </p:nvSpPr>
        <p:spPr>
          <a:xfrm rot="2566300">
            <a:off x="5840714" y="2762178"/>
            <a:ext cx="537347" cy="661632"/>
          </a:xfrm>
          <a:prstGeom prst="downArrow">
            <a:avLst/>
          </a:prstGeom>
          <a:solidFill>
            <a:srgbClr val="CC6600"/>
          </a:solidFill>
          <a:ln>
            <a:solidFill>
              <a:schemeClr val="accent2">
                <a:lumMod val="50000"/>
              </a:schemeClr>
            </a:solidFill>
          </a:ln>
          <a:scene3d>
            <a:camera prst="orthographicFront">
              <a:rot lat="18901139" lon="20906400" rev="308491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9FDBC0C7-CEF4-465B-9E98-4431359FEB23}"/>
              </a:ext>
            </a:extLst>
          </p:cNvPr>
          <p:cNvSpPr/>
          <p:nvPr/>
        </p:nvSpPr>
        <p:spPr>
          <a:xfrm rot="2566300">
            <a:off x="7586607" y="2723369"/>
            <a:ext cx="537347" cy="661632"/>
          </a:xfrm>
          <a:prstGeom prst="downArrow">
            <a:avLst/>
          </a:prstGeom>
          <a:solidFill>
            <a:srgbClr val="CC6600"/>
          </a:solidFill>
          <a:ln>
            <a:solidFill>
              <a:schemeClr val="accent2">
                <a:lumMod val="50000"/>
              </a:schemeClr>
            </a:solidFill>
          </a:ln>
          <a:scene3d>
            <a:camera prst="orthographicFront">
              <a:rot lat="19529060" lon="20114275" rev="599306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F7C00E6-219B-406F-BE69-8D2DD5E9432F}"/>
              </a:ext>
            </a:extLst>
          </p:cNvPr>
          <p:cNvSpPr txBox="1"/>
          <p:nvPr/>
        </p:nvSpPr>
        <p:spPr>
          <a:xfrm>
            <a:off x="4681339" y="2292119"/>
            <a:ext cx="3158836" cy="369332"/>
          </a:xfrm>
          <a:prstGeom prst="rect">
            <a:avLst/>
          </a:prstGeom>
          <a:noFill/>
        </p:spPr>
        <p:txBody>
          <a:bodyPr wrap="square">
            <a:spAutoFit/>
          </a:bodyPr>
          <a:lstStyle/>
          <a:p>
            <a:r>
              <a:rPr lang="en-GB" sz="1800" b="0" strike="noStrike" spc="-1" dirty="0">
                <a:solidFill>
                  <a:schemeClr val="accent4">
                    <a:lumMod val="50000"/>
                  </a:schemeClr>
                </a:solidFill>
                <a:latin typeface="Aptos"/>
              </a:rPr>
              <a:t>water companies: UK, EU, China </a:t>
            </a:r>
            <a:endParaRPr lang="en-GB" dirty="0"/>
          </a:p>
        </p:txBody>
      </p:sp>
    </p:spTree>
    <p:extLst>
      <p:ext uri="{BB962C8B-B14F-4D97-AF65-F5344CB8AC3E}">
        <p14:creationId xmlns:p14="http://schemas.microsoft.com/office/powerpoint/2010/main" val="116048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 name="表格 17"/>
          <p:cNvGraphicFramePr/>
          <p:nvPr>
            <p:extLst>
              <p:ext uri="{D42A27DB-BD31-4B8C-83A1-F6EECF244321}">
                <p14:modId xmlns:p14="http://schemas.microsoft.com/office/powerpoint/2010/main" val="2578614306"/>
              </p:ext>
            </p:extLst>
          </p:nvPr>
        </p:nvGraphicFramePr>
        <p:xfrm>
          <a:off x="168676" y="1100072"/>
          <a:ext cx="11869444" cy="5448802"/>
        </p:xfrm>
        <a:graphic>
          <a:graphicData uri="http://schemas.openxmlformats.org/drawingml/2006/table">
            <a:tbl>
              <a:tblPr/>
              <a:tblGrid>
                <a:gridCol w="3785925">
                  <a:extLst>
                    <a:ext uri="{9D8B030D-6E8A-4147-A177-3AD203B41FA5}">
                      <a16:colId xmlns:a16="http://schemas.microsoft.com/office/drawing/2014/main" val="2060889932"/>
                    </a:ext>
                  </a:extLst>
                </a:gridCol>
                <a:gridCol w="1431834">
                  <a:extLst>
                    <a:ext uri="{9D8B030D-6E8A-4147-A177-3AD203B41FA5}">
                      <a16:colId xmlns:a16="http://schemas.microsoft.com/office/drawing/2014/main" val="20001"/>
                    </a:ext>
                  </a:extLst>
                </a:gridCol>
                <a:gridCol w="1993694">
                  <a:extLst>
                    <a:ext uri="{9D8B030D-6E8A-4147-A177-3AD203B41FA5}">
                      <a16:colId xmlns:a16="http://schemas.microsoft.com/office/drawing/2014/main" val="20002"/>
                    </a:ext>
                  </a:extLst>
                </a:gridCol>
                <a:gridCol w="1604016">
                  <a:extLst>
                    <a:ext uri="{9D8B030D-6E8A-4147-A177-3AD203B41FA5}">
                      <a16:colId xmlns:a16="http://schemas.microsoft.com/office/drawing/2014/main" val="20003"/>
                    </a:ext>
                  </a:extLst>
                </a:gridCol>
                <a:gridCol w="1907406">
                  <a:extLst>
                    <a:ext uri="{9D8B030D-6E8A-4147-A177-3AD203B41FA5}">
                      <a16:colId xmlns:a16="http://schemas.microsoft.com/office/drawing/2014/main" val="20004"/>
                    </a:ext>
                  </a:extLst>
                </a:gridCol>
                <a:gridCol w="1146569">
                  <a:extLst>
                    <a:ext uri="{9D8B030D-6E8A-4147-A177-3AD203B41FA5}">
                      <a16:colId xmlns:a16="http://schemas.microsoft.com/office/drawing/2014/main" val="20007"/>
                    </a:ext>
                  </a:extLst>
                </a:gridCol>
              </a:tblGrid>
              <a:tr h="38862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spc="-1" dirty="0">
                          <a:solidFill>
                            <a:schemeClr val="dk1"/>
                          </a:solidFill>
                          <a:latin typeface="+mn-lt"/>
                          <a:ea typeface="+mn-ea"/>
                          <a:cs typeface="+mn-cs"/>
                        </a:rPr>
                        <a:t>Providers / Tools</a:t>
                      </a:r>
                    </a:p>
                    <a:p>
                      <a:pPr algn="ctr" defTabSz="914400">
                        <a:lnSpc>
                          <a:spcPct val="100000"/>
                        </a:lnSpc>
                      </a:pPr>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cap="flat" cmpd="sng" algn="ctr">
                      <a:solidFill>
                        <a:srgbClr val="000000"/>
                      </a:solidFill>
                      <a:prstDash val="solid"/>
                      <a:round/>
                      <a:headEnd type="none" w="med" len="med"/>
                      <a:tailEnd type="none" w="med" len="med"/>
                    </a:lnB>
                    <a:noFill/>
                  </a:tcPr>
                </a:tc>
                <a:tc gridSpan="5">
                  <a:txBody>
                    <a:bodyPr/>
                    <a:lstStyle/>
                    <a:p>
                      <a:pPr algn="ctr" defTabSz="914400">
                        <a:lnSpc>
                          <a:spcPct val="100000"/>
                        </a:lnSpc>
                      </a:pPr>
                      <a:r>
                        <a:rPr lang="en-GB" sz="2000" kern="1200" spc="-1" dirty="0">
                          <a:solidFill>
                            <a:schemeClr val="dk1"/>
                          </a:solidFill>
                          <a:latin typeface="+mn-lt"/>
                          <a:ea typeface="+mn-ea"/>
                          <a:cs typeface="+mn-cs"/>
                        </a:rPr>
                        <a:t>Water utility companies expectations</a:t>
                      </a: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a:solidFill>
                        <a:srgbClr val="000000"/>
                      </a:solidFill>
                      <a:prstDash val="solid"/>
                    </a:lnT>
                    <a:lnB w="6480" cap="flat" cmpd="sng" algn="ctr">
                      <a:solidFill>
                        <a:srgbClr val="000000"/>
                      </a:solidFill>
                      <a:prstDash val="solid"/>
                      <a:round/>
                      <a:headEnd type="none" w="med" len="med"/>
                      <a:tailEnd type="none" w="med" len="med"/>
                    </a:lnB>
                    <a:no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a:noFill/>
                    </a:lnL>
                    <a:lnR>
                      <a:noFill/>
                    </a:lnR>
                    <a:lnT>
                      <a:noFill/>
                    </a:lnT>
                    <a:lnB>
                      <a:noFill/>
                    </a:lnB>
                    <a:solidFill>
                      <a:srgbClr val="729FCF"/>
                    </a:solidFill>
                  </a:tcPr>
                </a:tc>
                <a:tc hMerge="1">
                  <a:txBody>
                    <a:bodyPr/>
                    <a:lstStyle/>
                    <a:p>
                      <a:endParaRPr lang="en-US"/>
                    </a:p>
                  </a:txBody>
                  <a:tcPr marL="90000" marR="90000">
                    <a:lnL w="6480" cap="flat" cmpd="sng" algn="ctr">
                      <a:solidFill>
                        <a:srgbClr val="000000"/>
                      </a:solidFill>
                      <a:prstDash val="solid"/>
                      <a:round/>
                      <a:headEnd type="none" w="med" len="med"/>
                      <a:tailEnd type="none" w="med" len="med"/>
                    </a:lnL>
                    <a:lnR>
                      <a:noFill/>
                    </a:lnR>
                    <a:lnT>
                      <a:noFill/>
                    </a:lnT>
                    <a:lnB>
                      <a:noFill/>
                    </a:lnB>
                    <a:solidFill>
                      <a:srgbClr val="729FCF"/>
                    </a:solidFill>
                  </a:tcPr>
                </a:tc>
                <a:extLst>
                  <a:ext uri="{0D108BD9-81ED-4DB2-BD59-A6C34878D82A}">
                    <a16:rowId xmlns:a16="http://schemas.microsoft.com/office/drawing/2014/main" val="10000"/>
                  </a:ext>
                </a:extLst>
              </a:tr>
              <a:tr h="1027123">
                <a:tc vMerge="1">
                  <a:txBody>
                    <a:bodyPr/>
                    <a:lstStyle/>
                    <a:p>
                      <a:endParaRPr lang="en-GB"/>
                    </a:p>
                  </a:txBody>
                  <a:tcPr/>
                </a:tc>
                <a:tc>
                  <a:txBody>
                    <a:bodyPr/>
                    <a:lstStyle/>
                    <a:p>
                      <a:pPr algn="ctr" defTabSz="914400">
                        <a:lnSpc>
                          <a:spcPct val="100000"/>
                        </a:lnSpc>
                      </a:pPr>
                      <a:endParaRPr lang="en-GB" sz="2000" kern="1200" spc="-1"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kern="1200" spc="-1"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spc="-1" dirty="0">
                          <a:solidFill>
                            <a:schemeClr val="dk1"/>
                          </a:solidFill>
                          <a:latin typeface="+mn-lt"/>
                          <a:ea typeface="+mn-ea"/>
                          <a:cs typeface="+mn-cs"/>
                        </a:rPr>
                        <a:t>E-</a:t>
                      </a:r>
                      <a:r>
                        <a:rPr lang="en-GB" sz="2000" kern="1200" spc="-1" dirty="0" err="1">
                          <a:solidFill>
                            <a:schemeClr val="dk1"/>
                          </a:solidFill>
                          <a:latin typeface="+mn-lt"/>
                          <a:ea typeface="+mn-ea"/>
                          <a:cs typeface="+mn-cs"/>
                        </a:rPr>
                        <a:t>Favor</a:t>
                      </a:r>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pPr algn="ctr" defTabSz="914400">
                        <a:lnSpc>
                          <a:spcPct val="100000"/>
                        </a:lnSpc>
                      </a:pPr>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defTabSz="914400">
                        <a:lnSpc>
                          <a:spcPct val="100000"/>
                        </a:lnSpc>
                      </a:pPr>
                      <a:endParaRPr lang="en-GB" sz="2000" kern="1200" spc="-1" dirty="0">
                        <a:solidFill>
                          <a:schemeClr val="dk1"/>
                        </a:solidFill>
                        <a:latin typeface="+mn-lt"/>
                        <a:ea typeface="+mn-ea"/>
                        <a:cs typeface="+mn-cs"/>
                      </a:endParaRPr>
                    </a:p>
                    <a:p>
                      <a:pPr algn="ctr" defTabSz="914400">
                        <a:lnSpc>
                          <a:spcPct val="100000"/>
                        </a:lnSpc>
                      </a:pPr>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defTabSz="914400">
                        <a:lnSpc>
                          <a:spcPct val="100000"/>
                        </a:lnSpc>
                      </a:pPr>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spc="-1" dirty="0">
                          <a:solidFill>
                            <a:schemeClr val="dk1"/>
                          </a:solidFill>
                          <a:latin typeface="+mn-lt"/>
                          <a:ea typeface="+mn-ea"/>
                          <a:cs typeface="+mn-cs"/>
                        </a:rPr>
                        <a:t>Satellite solutions</a:t>
                      </a: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a:noFill/>
                      <a:prstDash val="soli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64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spc="-1" dirty="0">
                          <a:solidFill>
                            <a:schemeClr val="dk1"/>
                          </a:solidFill>
                          <a:latin typeface="+mn-lt"/>
                          <a:ea typeface="+mn-ea"/>
                          <a:cs typeface="+mn-cs"/>
                        </a:rPr>
                        <a:t>100% Accuracy(No randomness)</a:t>
                      </a:r>
                    </a:p>
                  </a:txBody>
                  <a:tcPr marL="9360" marR="9360" anchor="ctr">
                    <a:lnL w="6480">
                      <a:solidFill>
                        <a:srgbClr val="000000"/>
                      </a:solidFill>
                      <a:prstDash val="soli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spc="-1" dirty="0">
                          <a:solidFill>
                            <a:schemeClr val="dk1"/>
                          </a:solidFill>
                          <a:latin typeface="+mn-lt"/>
                          <a:ea typeface="+mn-ea"/>
                          <a:cs typeface="+mn-cs"/>
                        </a:rPr>
                        <a:t>Unknown</a:t>
                      </a: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spc="-1" dirty="0">
                          <a:solidFill>
                            <a:schemeClr val="dk1"/>
                          </a:solidFill>
                          <a:latin typeface="+mn-lt"/>
                          <a:ea typeface="+mn-ea"/>
                          <a:cs typeface="+mn-cs"/>
                        </a:rPr>
                        <a:t>Unknown</a:t>
                      </a: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502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spc="-1" dirty="0">
                          <a:solidFill>
                            <a:schemeClr val="dk1"/>
                          </a:solidFill>
                          <a:latin typeface="+mn-lt"/>
                          <a:ea typeface="+mn-ea"/>
                          <a:cs typeface="+mn-cs"/>
                        </a:rPr>
                        <a:t>Usable by non-experts</a:t>
                      </a:r>
                    </a:p>
                  </a:txBody>
                  <a:tcPr marL="9360" marR="9360" anchor="ctr">
                    <a:lnL w="6480">
                      <a:solidFill>
                        <a:srgbClr val="000000"/>
                      </a:solidFill>
                      <a:prstDash val="soli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50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spc="-1" dirty="0">
                          <a:solidFill>
                            <a:schemeClr val="dk1"/>
                          </a:solidFill>
                          <a:latin typeface="+mn-lt"/>
                          <a:ea typeface="+mn-ea"/>
                          <a:cs typeface="+mn-cs"/>
                        </a:rPr>
                        <a:t>High efficiency for large systems (&gt;10,000 nodes)</a:t>
                      </a:r>
                    </a:p>
                  </a:txBody>
                  <a:tcPr marL="9360" marR="9360" anchor="ctr">
                    <a:lnL w="6480">
                      <a:solidFill>
                        <a:srgbClr val="000000"/>
                      </a:solidFill>
                      <a:prstDash val="soli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pPr>
                        <a:lnSpc>
                          <a:spcPct val="100000"/>
                        </a:lnSpc>
                      </a:pPr>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kern="1200" spc="-1" dirty="0">
                          <a:solidFill>
                            <a:schemeClr val="dk1"/>
                          </a:solidFill>
                          <a:latin typeface="+mn-lt"/>
                          <a:ea typeface="+mn-ea"/>
                          <a:cs typeface="+mn-cs"/>
                        </a:rPr>
                        <a:t>No more sensor purchases required</a:t>
                      </a:r>
                      <a:endParaRPr lang="en-GB" sz="22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pPr algn="ctr" defTabSz="914400">
                        <a:lnSpc>
                          <a:spcPct val="100000"/>
                        </a:lnSpc>
                      </a:pPr>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pPr algn="ctr" defTabSz="914400">
                        <a:lnSpc>
                          <a:spcPct val="100000"/>
                        </a:lnSpc>
                      </a:pPr>
                      <a:r>
                        <a:rPr lang="zh-CN" altLang="en-US" sz="2000" kern="1200" spc="-1">
                          <a:solidFill>
                            <a:schemeClr val="dk1"/>
                          </a:solidFill>
                          <a:latin typeface="+mn-lt"/>
                          <a:ea typeface="+mn-ea"/>
                          <a:cs typeface="+mn-cs"/>
                        </a:rPr>
                        <a:t>　</a:t>
                      </a:r>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defTabSz="914400">
                        <a:lnSpc>
                          <a:spcPct val="100000"/>
                        </a:lnSpc>
                      </a:pPr>
                      <a:r>
                        <a:rPr lang="zh-CN" altLang="en-US" sz="2000" kern="1200" spc="-1" dirty="0">
                          <a:solidFill>
                            <a:schemeClr val="dk1"/>
                          </a:solidFill>
                          <a:latin typeface="+mn-lt"/>
                          <a:ea typeface="+mn-ea"/>
                          <a:cs typeface="+mn-cs"/>
                        </a:rPr>
                        <a:t>　</a:t>
                      </a:r>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defTabSz="914400">
                        <a:lnSpc>
                          <a:spcPct val="100000"/>
                        </a:lnSpc>
                      </a:pPr>
                      <a:r>
                        <a:rPr lang="zh-CN" altLang="en-US" sz="2000" kern="1200" spc="-1">
                          <a:solidFill>
                            <a:schemeClr val="dk1"/>
                          </a:solidFill>
                          <a:latin typeface="+mn-lt"/>
                          <a:ea typeface="+mn-ea"/>
                          <a:cs typeface="+mn-cs"/>
                        </a:rPr>
                        <a:t>　</a:t>
                      </a:r>
                      <a:endParaRPr lang="en-GB" sz="2000" kern="1200" spc="-1">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en-GB" sz="2000" kern="1200" spc="-1">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spc="-1" dirty="0">
                          <a:solidFill>
                            <a:schemeClr val="dk1"/>
                          </a:solidFill>
                          <a:latin typeface="+mn-lt"/>
                          <a:ea typeface="+mn-ea"/>
                          <a:cs typeface="+mn-cs"/>
                        </a:rPr>
                        <a:t>Ability to detect small leaks (&lt;1L/s)</a:t>
                      </a:r>
                    </a:p>
                  </a:txBody>
                  <a:tcPr marL="9360" marR="9360" anchor="ctr">
                    <a:lnL w="6480">
                      <a:solidFill>
                        <a:srgbClr val="000000"/>
                      </a:solidFill>
                      <a:prstDash val="soli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a:solidFill>
                        <a:srgbClr val="000000"/>
                      </a:solidFill>
                      <a:prstDash val="solid"/>
                    </a:lnL>
                    <a:lnR w="6480">
                      <a:solidFill>
                        <a:srgbClr val="000000"/>
                      </a:solidFill>
                      <a:prstDash val="solid"/>
                    </a:lnR>
                    <a:lnT w="6480">
                      <a:solidFill>
                        <a:srgbClr val="000000"/>
                      </a:solidFill>
                      <a:prstDash val="soli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0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spc="-1" dirty="0">
                          <a:solidFill>
                            <a:schemeClr val="dk1"/>
                          </a:solidFill>
                          <a:latin typeface="+mn-lt"/>
                          <a:ea typeface="+mn-ea"/>
                          <a:cs typeface="+mn-cs"/>
                        </a:rPr>
                        <a:t>Proven under complex situations</a:t>
                      </a:r>
                    </a:p>
                  </a:txBody>
                  <a:tcPr marL="9360" marR="9360" anchor="ctr">
                    <a:lnL w="6480">
                      <a:solidFill>
                        <a:srgbClr val="000000"/>
                      </a:solidFill>
                      <a:prstDash val="soli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a:solidFill>
                        <a:srgbClr val="000000"/>
                      </a:solidFill>
                      <a:prstDash val="soli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a:solidFill>
                        <a:srgbClr val="000000"/>
                      </a:solidFill>
                      <a:prstDash val="soli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a:solidFill>
                        <a:srgbClr val="000000"/>
                      </a:solidFill>
                      <a:prstDash val="solid"/>
                    </a:lnT>
                    <a:lnB w="6480" cap="flat" cmpd="sng" algn="ctr">
                      <a:solidFill>
                        <a:srgbClr val="000000"/>
                      </a:solidFill>
                      <a:prstDash val="solid"/>
                      <a:round/>
                      <a:headEnd type="none" w="med" len="med"/>
                      <a:tailEnd type="none" w="med" len="me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347270"/>
                  </a:ext>
                </a:extLst>
              </a:tr>
              <a:tr h="459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spc="-1" dirty="0">
                          <a:solidFill>
                            <a:schemeClr val="dk1"/>
                          </a:solidFill>
                          <a:latin typeface="+mn-lt"/>
                          <a:ea typeface="+mn-ea"/>
                          <a:cs typeface="+mn-cs"/>
                        </a:rPr>
                        <a:t>Customer growth</a:t>
                      </a:r>
                    </a:p>
                  </a:txBody>
                  <a:tcPr marL="9360" marR="9360" anchor="ctr">
                    <a:lnL w="6480">
                      <a:solidFill>
                        <a:srgbClr val="000000"/>
                      </a:solidFill>
                      <a:prstDash val="soli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6480">
                      <a:solidFill>
                        <a:srgbClr val="000000"/>
                      </a:solidFill>
                      <a:prstDash val="soli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6480">
                      <a:solidFill>
                        <a:srgbClr val="000000"/>
                      </a:solidFill>
                      <a:prstDash val="soli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a:solidFill>
                        <a:srgbClr val="000000"/>
                      </a:solidFill>
                      <a:prstDash val="solid"/>
                    </a:lnT>
                    <a:lnB w="6480">
                      <a:solidFill>
                        <a:srgbClr val="000000"/>
                      </a:solidFill>
                      <a:prstDash val="soli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a:solidFill>
                        <a:srgbClr val="000000"/>
                      </a:solidFill>
                      <a:prstDash val="solid"/>
                    </a:lnT>
                    <a:lnB w="6480">
                      <a:solidFill>
                        <a:srgbClr val="000000"/>
                      </a:solidFill>
                      <a:prstDash val="soli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a:solidFill>
                        <a:srgbClr val="000000"/>
                      </a:solidFill>
                      <a:prstDash val="solid"/>
                    </a:lnT>
                    <a:lnB w="6480">
                      <a:solidFill>
                        <a:srgbClr val="000000"/>
                      </a:solidFill>
                      <a:prstDash val="solid"/>
                    </a:lnB>
                    <a:noFill/>
                  </a:tcPr>
                </a:tc>
                <a:tc>
                  <a:txBody>
                    <a:bodyPr/>
                    <a:lstStyle/>
                    <a:p>
                      <a:endParaRPr lang="en-GB" sz="2000" kern="1200" spc="-1" dirty="0">
                        <a:solidFill>
                          <a:schemeClr val="dk1"/>
                        </a:solidFill>
                        <a:latin typeface="+mn-lt"/>
                        <a:ea typeface="+mn-ea"/>
                        <a:cs typeface="+mn-cs"/>
                      </a:endParaRPr>
                    </a:p>
                  </a:txBody>
                  <a:tcPr marL="9360" marR="9360" anchor="ctr">
                    <a:lnL w="6480" cap="flat" cmpd="sng" algn="ctr">
                      <a:solidFill>
                        <a:srgbClr val="000000"/>
                      </a:solidFill>
                      <a:prstDash val="solid"/>
                      <a:round/>
                      <a:headEnd type="none" w="med" len="med"/>
                      <a:tailEnd type="none" w="med" len="med"/>
                    </a:lnL>
                    <a:lnR w="6480">
                      <a:solidFill>
                        <a:srgbClr val="000000"/>
                      </a:solidFill>
                      <a:prstDash val="solid"/>
                    </a:lnR>
                    <a:lnT w="6480" cap="flat" cmpd="sng" algn="ctr">
                      <a:solidFill>
                        <a:srgbClr val="000000"/>
                      </a:solidFill>
                      <a:prstDash val="solid"/>
                      <a:round/>
                      <a:headEnd type="none" w="med" len="med"/>
                      <a:tailEnd type="none" w="med" len="med"/>
                    </a:lnT>
                    <a:lnB w="6480">
                      <a:solidFill>
                        <a:srgbClr val="000000"/>
                      </a:solidFill>
                      <a:prstDash val="solid"/>
                    </a:lnB>
                    <a:noFill/>
                  </a:tcPr>
                </a:tc>
                <a:extLst>
                  <a:ext uri="{0D108BD9-81ED-4DB2-BD59-A6C34878D82A}">
                    <a16:rowId xmlns:a16="http://schemas.microsoft.com/office/drawing/2014/main" val="36477740"/>
                  </a:ext>
                </a:extLst>
              </a:tr>
            </a:tbl>
          </a:graphicData>
        </a:graphic>
      </p:graphicFrame>
      <p:sp>
        <p:nvSpPr>
          <p:cNvPr id="158" name="PlaceHolder 4"/>
          <p:cNvSpPr/>
          <p:nvPr/>
        </p:nvSpPr>
        <p:spPr>
          <a:xfrm>
            <a:off x="360" y="178567"/>
            <a:ext cx="12185280" cy="53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4000" b="1" strike="noStrike" spc="-1" dirty="0">
                <a:solidFill>
                  <a:schemeClr val="dk1"/>
                </a:solidFill>
                <a:latin typeface="Aptos"/>
              </a:rPr>
              <a:t>Competition</a:t>
            </a:r>
          </a:p>
        </p:txBody>
      </p:sp>
      <p:pic>
        <p:nvPicPr>
          <p:cNvPr id="43" name="Graphic 2"/>
          <p:cNvPicPr/>
          <p:nvPr/>
        </p:nvPicPr>
        <p:blipFill>
          <a:blip r:embed="rId3" cstate="print"/>
          <a:stretch>
            <a:fillRect/>
          </a:stretch>
        </p:blipFill>
        <p:spPr>
          <a:xfrm>
            <a:off x="3994410" y="1696843"/>
            <a:ext cx="1341744" cy="394201"/>
          </a:xfrm>
          <a:prstGeom prst="rect">
            <a:avLst/>
          </a:prstGeom>
          <a:ln w="0">
            <a:noFill/>
          </a:ln>
        </p:spPr>
      </p:pic>
      <p:pic>
        <p:nvPicPr>
          <p:cNvPr id="44" name="图片 19" descr="1129030.png"/>
          <p:cNvPicPr/>
          <p:nvPr/>
        </p:nvPicPr>
        <p:blipFill>
          <a:blip r:embed="rId4" cstate="print"/>
          <a:stretch>
            <a:fillRect/>
          </a:stretch>
        </p:blipFill>
        <p:spPr>
          <a:xfrm>
            <a:off x="4433516" y="2602502"/>
            <a:ext cx="394200" cy="394200"/>
          </a:xfrm>
          <a:prstGeom prst="rect">
            <a:avLst/>
          </a:prstGeom>
          <a:ln w="0">
            <a:noFill/>
          </a:ln>
        </p:spPr>
      </p:pic>
      <p:pic>
        <p:nvPicPr>
          <p:cNvPr id="45" name="图片 16" descr="1129030.png"/>
          <p:cNvPicPr/>
          <p:nvPr/>
        </p:nvPicPr>
        <p:blipFill>
          <a:blip r:embed="rId4" cstate="print"/>
          <a:stretch>
            <a:fillRect/>
          </a:stretch>
        </p:blipFill>
        <p:spPr>
          <a:xfrm>
            <a:off x="4406813" y="2967740"/>
            <a:ext cx="394200" cy="394200"/>
          </a:xfrm>
          <a:prstGeom prst="rect">
            <a:avLst/>
          </a:prstGeom>
          <a:ln w="0">
            <a:noFill/>
          </a:ln>
        </p:spPr>
      </p:pic>
      <p:pic>
        <p:nvPicPr>
          <p:cNvPr id="46" name="图片 17" descr="1129030.png"/>
          <p:cNvPicPr/>
          <p:nvPr/>
        </p:nvPicPr>
        <p:blipFill>
          <a:blip r:embed="rId4" cstate="print"/>
          <a:stretch>
            <a:fillRect/>
          </a:stretch>
        </p:blipFill>
        <p:spPr>
          <a:xfrm>
            <a:off x="4420678" y="4296719"/>
            <a:ext cx="394200" cy="394200"/>
          </a:xfrm>
          <a:prstGeom prst="rect">
            <a:avLst/>
          </a:prstGeom>
          <a:ln w="0">
            <a:noFill/>
          </a:ln>
        </p:spPr>
      </p:pic>
      <p:pic>
        <p:nvPicPr>
          <p:cNvPr id="47" name="图片 18" descr="1129030.png"/>
          <p:cNvPicPr/>
          <p:nvPr/>
        </p:nvPicPr>
        <p:blipFill>
          <a:blip r:embed="rId4" cstate="print"/>
          <a:stretch>
            <a:fillRect/>
          </a:stretch>
        </p:blipFill>
        <p:spPr>
          <a:xfrm>
            <a:off x="4406813" y="5146012"/>
            <a:ext cx="394200" cy="394200"/>
          </a:xfrm>
          <a:prstGeom prst="rect">
            <a:avLst/>
          </a:prstGeom>
          <a:ln w="0">
            <a:noFill/>
          </a:ln>
        </p:spPr>
      </p:pic>
      <p:pic>
        <p:nvPicPr>
          <p:cNvPr id="48" name="图片 20" descr="1129030.png"/>
          <p:cNvPicPr/>
          <p:nvPr/>
        </p:nvPicPr>
        <p:blipFill>
          <a:blip r:embed="rId4" cstate="print"/>
          <a:stretch>
            <a:fillRect/>
          </a:stretch>
        </p:blipFill>
        <p:spPr>
          <a:xfrm>
            <a:off x="4420678" y="5652102"/>
            <a:ext cx="394200" cy="394200"/>
          </a:xfrm>
          <a:prstGeom prst="rect">
            <a:avLst/>
          </a:prstGeom>
          <a:ln w="0">
            <a:noFill/>
          </a:ln>
        </p:spPr>
      </p:pic>
      <p:pic>
        <p:nvPicPr>
          <p:cNvPr id="49" name="图片 21" descr="1129030.png"/>
          <p:cNvPicPr/>
          <p:nvPr/>
        </p:nvPicPr>
        <p:blipFill>
          <a:blip r:embed="rId4" cstate="print"/>
          <a:stretch>
            <a:fillRect/>
          </a:stretch>
        </p:blipFill>
        <p:spPr>
          <a:xfrm>
            <a:off x="4406813" y="6103712"/>
            <a:ext cx="394200" cy="394200"/>
          </a:xfrm>
          <a:prstGeom prst="rect">
            <a:avLst/>
          </a:prstGeom>
          <a:ln w="0">
            <a:noFill/>
          </a:ln>
        </p:spPr>
      </p:pic>
      <p:pic>
        <p:nvPicPr>
          <p:cNvPr id="50" name="图片 22" descr="1129030.png"/>
          <p:cNvPicPr/>
          <p:nvPr/>
        </p:nvPicPr>
        <p:blipFill>
          <a:blip r:embed="rId4" cstate="print"/>
          <a:stretch>
            <a:fillRect/>
          </a:stretch>
        </p:blipFill>
        <p:spPr>
          <a:xfrm>
            <a:off x="11284805" y="3492706"/>
            <a:ext cx="394200" cy="394200"/>
          </a:xfrm>
          <a:prstGeom prst="rect">
            <a:avLst/>
          </a:prstGeom>
          <a:ln w="0">
            <a:noFill/>
          </a:ln>
        </p:spPr>
      </p:pic>
      <p:pic>
        <p:nvPicPr>
          <p:cNvPr id="51" name="Picture 3" descr="SEC Filing | Bentley Systems, Incorporated"/>
          <p:cNvPicPr/>
          <p:nvPr/>
        </p:nvPicPr>
        <p:blipFill>
          <a:blip r:embed="rId5" cstate="print"/>
          <a:stretch>
            <a:fillRect/>
          </a:stretch>
        </p:blipFill>
        <p:spPr>
          <a:xfrm>
            <a:off x="5619860" y="1863570"/>
            <a:ext cx="1598760" cy="343800"/>
          </a:xfrm>
          <a:prstGeom prst="rect">
            <a:avLst/>
          </a:prstGeom>
          <a:ln w="0">
            <a:noFill/>
          </a:ln>
        </p:spPr>
      </p:pic>
      <p:pic>
        <p:nvPicPr>
          <p:cNvPr id="52" name="图片 34" descr="1128279.png"/>
          <p:cNvPicPr/>
          <p:nvPr/>
        </p:nvPicPr>
        <p:blipFill>
          <a:blip r:embed="rId6" cstate="print"/>
          <a:stretch>
            <a:fillRect/>
          </a:stretch>
        </p:blipFill>
        <p:spPr>
          <a:xfrm>
            <a:off x="6146814" y="6116691"/>
            <a:ext cx="322920" cy="322920"/>
          </a:xfrm>
          <a:prstGeom prst="rect">
            <a:avLst/>
          </a:prstGeom>
          <a:ln w="0">
            <a:noFill/>
          </a:ln>
        </p:spPr>
      </p:pic>
      <p:pic>
        <p:nvPicPr>
          <p:cNvPr id="53" name="图片 1" descr="1128279.png"/>
          <p:cNvPicPr/>
          <p:nvPr/>
        </p:nvPicPr>
        <p:blipFill>
          <a:blip r:embed="rId6" cstate="print"/>
          <a:stretch>
            <a:fillRect/>
          </a:stretch>
        </p:blipFill>
        <p:spPr>
          <a:xfrm>
            <a:off x="6139609" y="5197658"/>
            <a:ext cx="322920" cy="322920"/>
          </a:xfrm>
          <a:prstGeom prst="rect">
            <a:avLst/>
          </a:prstGeom>
          <a:ln w="0">
            <a:noFill/>
          </a:ln>
        </p:spPr>
      </p:pic>
      <p:pic>
        <p:nvPicPr>
          <p:cNvPr id="54" name="图片 2" descr="1128279.png"/>
          <p:cNvPicPr/>
          <p:nvPr/>
        </p:nvPicPr>
        <p:blipFill>
          <a:blip r:embed="rId6" cstate="print"/>
          <a:stretch>
            <a:fillRect/>
          </a:stretch>
        </p:blipFill>
        <p:spPr>
          <a:xfrm>
            <a:off x="9784953" y="3580005"/>
            <a:ext cx="322920" cy="322920"/>
          </a:xfrm>
          <a:prstGeom prst="rect">
            <a:avLst/>
          </a:prstGeom>
          <a:ln w="0">
            <a:noFill/>
          </a:ln>
        </p:spPr>
      </p:pic>
      <p:pic>
        <p:nvPicPr>
          <p:cNvPr id="55" name="Picture 54"/>
          <p:cNvPicPr/>
          <p:nvPr/>
        </p:nvPicPr>
        <p:blipFill>
          <a:blip r:embed="rId7" cstate="print"/>
          <a:stretch>
            <a:fillRect/>
          </a:stretch>
        </p:blipFill>
        <p:spPr>
          <a:xfrm>
            <a:off x="7991966" y="4327428"/>
            <a:ext cx="332280" cy="332280"/>
          </a:xfrm>
          <a:prstGeom prst="rect">
            <a:avLst/>
          </a:prstGeom>
          <a:ln w="0">
            <a:noFill/>
          </a:ln>
        </p:spPr>
      </p:pic>
      <p:pic>
        <p:nvPicPr>
          <p:cNvPr id="56" name="图片 3" descr="1128279.png"/>
          <p:cNvPicPr/>
          <p:nvPr/>
        </p:nvPicPr>
        <p:blipFill>
          <a:blip r:embed="rId6" cstate="print"/>
          <a:stretch>
            <a:fillRect/>
          </a:stretch>
        </p:blipFill>
        <p:spPr>
          <a:xfrm>
            <a:off x="7986601" y="5174360"/>
            <a:ext cx="322920" cy="322920"/>
          </a:xfrm>
          <a:prstGeom prst="rect">
            <a:avLst/>
          </a:prstGeom>
          <a:ln w="0">
            <a:noFill/>
          </a:ln>
        </p:spPr>
      </p:pic>
      <p:pic>
        <p:nvPicPr>
          <p:cNvPr id="57" name="Picture 56"/>
          <p:cNvPicPr/>
          <p:nvPr/>
        </p:nvPicPr>
        <p:blipFill>
          <a:blip r:embed="rId7" cstate="print"/>
          <a:stretch>
            <a:fillRect/>
          </a:stretch>
        </p:blipFill>
        <p:spPr>
          <a:xfrm>
            <a:off x="6134929" y="4334285"/>
            <a:ext cx="332280" cy="332280"/>
          </a:xfrm>
          <a:prstGeom prst="rect">
            <a:avLst/>
          </a:prstGeom>
          <a:ln w="0">
            <a:noFill/>
          </a:ln>
        </p:spPr>
      </p:pic>
      <p:pic>
        <p:nvPicPr>
          <p:cNvPr id="58" name="Picture 5" descr="tu delft | fjmolina"/>
          <p:cNvPicPr/>
          <p:nvPr/>
        </p:nvPicPr>
        <p:blipFill>
          <a:blip r:embed="rId8" cstate="print"/>
          <a:stretch>
            <a:fillRect/>
          </a:stretch>
        </p:blipFill>
        <p:spPr>
          <a:xfrm>
            <a:off x="7554893" y="1827843"/>
            <a:ext cx="1239120" cy="528840"/>
          </a:xfrm>
          <a:prstGeom prst="rect">
            <a:avLst/>
          </a:prstGeom>
          <a:ln w="0">
            <a:noFill/>
          </a:ln>
        </p:spPr>
      </p:pic>
      <p:pic>
        <p:nvPicPr>
          <p:cNvPr id="59" name="图片 4" descr="1128279.png"/>
          <p:cNvPicPr/>
          <p:nvPr/>
        </p:nvPicPr>
        <p:blipFill>
          <a:blip r:embed="rId6" cstate="print"/>
          <a:stretch>
            <a:fillRect/>
          </a:stretch>
        </p:blipFill>
        <p:spPr>
          <a:xfrm>
            <a:off x="7986601" y="6113072"/>
            <a:ext cx="322920" cy="322920"/>
          </a:xfrm>
          <a:prstGeom prst="rect">
            <a:avLst/>
          </a:prstGeom>
          <a:ln w="0">
            <a:noFill/>
          </a:ln>
        </p:spPr>
      </p:pic>
      <p:pic>
        <p:nvPicPr>
          <p:cNvPr id="60" name="图片 5" descr="1128279.png"/>
          <p:cNvPicPr/>
          <p:nvPr/>
        </p:nvPicPr>
        <p:blipFill>
          <a:blip r:embed="rId6" cstate="print"/>
          <a:stretch>
            <a:fillRect/>
          </a:stretch>
        </p:blipFill>
        <p:spPr>
          <a:xfrm>
            <a:off x="7986601" y="3591097"/>
            <a:ext cx="322920" cy="322920"/>
          </a:xfrm>
          <a:prstGeom prst="rect">
            <a:avLst/>
          </a:prstGeom>
          <a:ln w="0">
            <a:noFill/>
          </a:ln>
        </p:spPr>
      </p:pic>
      <p:pic>
        <p:nvPicPr>
          <p:cNvPr id="61" name="图片 6" descr="1128279.png"/>
          <p:cNvPicPr/>
          <p:nvPr/>
        </p:nvPicPr>
        <p:blipFill>
          <a:blip r:embed="rId6" cstate="print"/>
          <a:stretch>
            <a:fillRect/>
          </a:stretch>
        </p:blipFill>
        <p:spPr>
          <a:xfrm>
            <a:off x="7967211" y="3008614"/>
            <a:ext cx="322920" cy="322920"/>
          </a:xfrm>
          <a:prstGeom prst="rect">
            <a:avLst/>
          </a:prstGeom>
          <a:ln w="0">
            <a:noFill/>
          </a:ln>
        </p:spPr>
      </p:pic>
      <p:pic>
        <p:nvPicPr>
          <p:cNvPr id="62" name="Picture 61"/>
          <p:cNvPicPr/>
          <p:nvPr/>
        </p:nvPicPr>
        <p:blipFill>
          <a:blip r:embed="rId7" cstate="print"/>
          <a:stretch>
            <a:fillRect/>
          </a:stretch>
        </p:blipFill>
        <p:spPr>
          <a:xfrm>
            <a:off x="6142134" y="5716790"/>
            <a:ext cx="332280" cy="332280"/>
          </a:xfrm>
          <a:prstGeom prst="rect">
            <a:avLst/>
          </a:prstGeom>
          <a:ln w="0">
            <a:noFill/>
          </a:ln>
        </p:spPr>
      </p:pic>
      <p:pic>
        <p:nvPicPr>
          <p:cNvPr id="63" name="图片 7" descr="1128279.png"/>
          <p:cNvPicPr/>
          <p:nvPr/>
        </p:nvPicPr>
        <p:blipFill>
          <a:blip r:embed="rId6" cstate="print"/>
          <a:stretch>
            <a:fillRect/>
          </a:stretch>
        </p:blipFill>
        <p:spPr>
          <a:xfrm>
            <a:off x="7967211" y="2619821"/>
            <a:ext cx="322920" cy="322920"/>
          </a:xfrm>
          <a:prstGeom prst="rect">
            <a:avLst/>
          </a:prstGeom>
          <a:ln w="0">
            <a:noFill/>
          </a:ln>
        </p:spPr>
      </p:pic>
      <p:pic>
        <p:nvPicPr>
          <p:cNvPr id="64" name="Picture 63"/>
          <p:cNvPicPr/>
          <p:nvPr/>
        </p:nvPicPr>
        <p:blipFill>
          <a:blip r:embed="rId7" cstate="print"/>
          <a:stretch>
            <a:fillRect/>
          </a:stretch>
        </p:blipFill>
        <p:spPr>
          <a:xfrm>
            <a:off x="7991966" y="5716790"/>
            <a:ext cx="332280" cy="332280"/>
          </a:xfrm>
          <a:prstGeom prst="rect">
            <a:avLst/>
          </a:prstGeom>
          <a:ln w="0">
            <a:noFill/>
          </a:ln>
        </p:spPr>
      </p:pic>
      <p:pic>
        <p:nvPicPr>
          <p:cNvPr id="65" name="Picture 12" descr="HAL"/>
          <p:cNvPicPr/>
          <p:nvPr/>
        </p:nvPicPr>
        <p:blipFill>
          <a:blip r:embed="rId9" cstate="print"/>
          <a:stretch>
            <a:fillRect/>
          </a:stretch>
        </p:blipFill>
        <p:spPr>
          <a:xfrm>
            <a:off x="9234829" y="1945374"/>
            <a:ext cx="1419120" cy="421560"/>
          </a:xfrm>
          <a:prstGeom prst="rect">
            <a:avLst/>
          </a:prstGeom>
          <a:ln w="0">
            <a:noFill/>
          </a:ln>
        </p:spPr>
      </p:pic>
      <p:pic>
        <p:nvPicPr>
          <p:cNvPr id="66" name="图片 8" descr="1128279.png"/>
          <p:cNvPicPr/>
          <p:nvPr/>
        </p:nvPicPr>
        <p:blipFill>
          <a:blip r:embed="rId6" cstate="print"/>
          <a:stretch>
            <a:fillRect/>
          </a:stretch>
        </p:blipFill>
        <p:spPr>
          <a:xfrm>
            <a:off x="9782929" y="6124440"/>
            <a:ext cx="322920" cy="322920"/>
          </a:xfrm>
          <a:prstGeom prst="rect">
            <a:avLst/>
          </a:prstGeom>
          <a:ln w="0">
            <a:noFill/>
          </a:ln>
        </p:spPr>
      </p:pic>
      <p:pic>
        <p:nvPicPr>
          <p:cNvPr id="67" name="图片 9" descr="1128279.png"/>
          <p:cNvPicPr/>
          <p:nvPr/>
        </p:nvPicPr>
        <p:blipFill>
          <a:blip r:embed="rId6" cstate="print"/>
          <a:stretch>
            <a:fillRect/>
          </a:stretch>
        </p:blipFill>
        <p:spPr>
          <a:xfrm>
            <a:off x="9757356" y="5697721"/>
            <a:ext cx="322920" cy="322920"/>
          </a:xfrm>
          <a:prstGeom prst="rect">
            <a:avLst/>
          </a:prstGeom>
          <a:ln w="0">
            <a:noFill/>
          </a:ln>
        </p:spPr>
      </p:pic>
      <p:pic>
        <p:nvPicPr>
          <p:cNvPr id="68" name="图片 10" descr="1128279.png"/>
          <p:cNvPicPr/>
          <p:nvPr/>
        </p:nvPicPr>
        <p:blipFill>
          <a:blip r:embed="rId6" cstate="print"/>
          <a:stretch>
            <a:fillRect/>
          </a:stretch>
        </p:blipFill>
        <p:spPr>
          <a:xfrm>
            <a:off x="6151494" y="2609831"/>
            <a:ext cx="322920" cy="322920"/>
          </a:xfrm>
          <a:prstGeom prst="rect">
            <a:avLst/>
          </a:prstGeom>
          <a:ln w="0">
            <a:noFill/>
          </a:ln>
        </p:spPr>
      </p:pic>
      <p:pic>
        <p:nvPicPr>
          <p:cNvPr id="69" name="图片 11" descr="1128279.png"/>
          <p:cNvPicPr/>
          <p:nvPr/>
        </p:nvPicPr>
        <p:blipFill>
          <a:blip r:embed="rId6" cstate="print"/>
          <a:stretch>
            <a:fillRect/>
          </a:stretch>
        </p:blipFill>
        <p:spPr>
          <a:xfrm>
            <a:off x="11295979" y="5716790"/>
            <a:ext cx="322920" cy="322920"/>
          </a:xfrm>
          <a:prstGeom prst="rect">
            <a:avLst/>
          </a:prstGeom>
          <a:ln w="0">
            <a:noFill/>
          </a:ln>
        </p:spPr>
      </p:pic>
      <p:pic>
        <p:nvPicPr>
          <p:cNvPr id="70" name="图片 12" descr="1128279.png"/>
          <p:cNvPicPr/>
          <p:nvPr/>
        </p:nvPicPr>
        <p:blipFill>
          <a:blip r:embed="rId6" cstate="print"/>
          <a:stretch>
            <a:fillRect/>
          </a:stretch>
        </p:blipFill>
        <p:spPr>
          <a:xfrm>
            <a:off x="9759860" y="4327051"/>
            <a:ext cx="322920" cy="322920"/>
          </a:xfrm>
          <a:prstGeom prst="rect">
            <a:avLst/>
          </a:prstGeom>
          <a:ln w="0">
            <a:noFill/>
          </a:ln>
        </p:spPr>
      </p:pic>
      <p:pic>
        <p:nvPicPr>
          <p:cNvPr id="72" name="图片 14" descr="1128279.png"/>
          <p:cNvPicPr/>
          <p:nvPr/>
        </p:nvPicPr>
        <p:blipFill>
          <a:blip r:embed="rId6" cstate="print"/>
          <a:stretch>
            <a:fillRect/>
          </a:stretch>
        </p:blipFill>
        <p:spPr>
          <a:xfrm>
            <a:off x="11295979" y="5161340"/>
            <a:ext cx="322920" cy="322920"/>
          </a:xfrm>
          <a:prstGeom prst="rect">
            <a:avLst/>
          </a:prstGeom>
          <a:ln w="0">
            <a:noFill/>
          </a:ln>
        </p:spPr>
      </p:pic>
      <p:pic>
        <p:nvPicPr>
          <p:cNvPr id="74" name="Picture 73"/>
          <p:cNvPicPr/>
          <p:nvPr/>
        </p:nvPicPr>
        <p:blipFill>
          <a:blip r:embed="rId7" cstate="print"/>
          <a:stretch>
            <a:fillRect/>
          </a:stretch>
        </p:blipFill>
        <p:spPr>
          <a:xfrm>
            <a:off x="11284805" y="6103712"/>
            <a:ext cx="332280" cy="332280"/>
          </a:xfrm>
          <a:prstGeom prst="rect">
            <a:avLst/>
          </a:prstGeom>
          <a:ln w="0">
            <a:noFill/>
          </a:ln>
        </p:spPr>
      </p:pic>
      <p:pic>
        <p:nvPicPr>
          <p:cNvPr id="75" name="图片 23" descr="1129030.png"/>
          <p:cNvPicPr/>
          <p:nvPr/>
        </p:nvPicPr>
        <p:blipFill>
          <a:blip r:embed="rId4" cstate="print"/>
          <a:stretch>
            <a:fillRect/>
          </a:stretch>
        </p:blipFill>
        <p:spPr>
          <a:xfrm>
            <a:off x="4406813" y="3492706"/>
            <a:ext cx="394200" cy="394200"/>
          </a:xfrm>
          <a:prstGeom prst="rect">
            <a:avLst/>
          </a:prstGeom>
          <a:ln w="0">
            <a:noFill/>
          </a:ln>
        </p:spPr>
      </p:pic>
      <p:pic>
        <p:nvPicPr>
          <p:cNvPr id="76" name="图片 24" descr="1128279.png"/>
          <p:cNvPicPr/>
          <p:nvPr/>
        </p:nvPicPr>
        <p:blipFill>
          <a:blip r:embed="rId6" cstate="print"/>
          <a:stretch>
            <a:fillRect/>
          </a:stretch>
        </p:blipFill>
        <p:spPr>
          <a:xfrm>
            <a:off x="9759240" y="5150591"/>
            <a:ext cx="322920" cy="322920"/>
          </a:xfrm>
          <a:prstGeom prst="rect">
            <a:avLst/>
          </a:prstGeom>
          <a:ln w="0">
            <a:noFill/>
          </a:ln>
        </p:spPr>
      </p:pic>
      <p:pic>
        <p:nvPicPr>
          <p:cNvPr id="77" name="图片 25" descr="1128279.png"/>
          <p:cNvPicPr/>
          <p:nvPr/>
        </p:nvPicPr>
        <p:blipFill>
          <a:blip r:embed="rId6" cstate="print"/>
          <a:stretch>
            <a:fillRect/>
          </a:stretch>
        </p:blipFill>
        <p:spPr>
          <a:xfrm>
            <a:off x="11299878" y="4313684"/>
            <a:ext cx="322920" cy="322920"/>
          </a:xfrm>
          <a:prstGeom prst="rect">
            <a:avLst/>
          </a:prstGeom>
          <a:ln w="0">
            <a:noFill/>
          </a:ln>
        </p:spPr>
      </p:pic>
      <p:pic>
        <p:nvPicPr>
          <p:cNvPr id="78" name="图片 26" descr="1128279.png"/>
          <p:cNvPicPr/>
          <p:nvPr/>
        </p:nvPicPr>
        <p:blipFill>
          <a:blip r:embed="rId6" cstate="print"/>
          <a:stretch>
            <a:fillRect/>
          </a:stretch>
        </p:blipFill>
        <p:spPr>
          <a:xfrm>
            <a:off x="9782929" y="3014188"/>
            <a:ext cx="322920" cy="322920"/>
          </a:xfrm>
          <a:prstGeom prst="rect">
            <a:avLst/>
          </a:prstGeom>
          <a:ln w="0">
            <a:noFill/>
          </a:ln>
        </p:spPr>
      </p:pic>
      <p:pic>
        <p:nvPicPr>
          <p:cNvPr id="79" name="Picture 78"/>
          <p:cNvPicPr/>
          <p:nvPr/>
        </p:nvPicPr>
        <p:blipFill>
          <a:blip r:embed="rId7" cstate="print"/>
          <a:stretch>
            <a:fillRect/>
          </a:stretch>
        </p:blipFill>
        <p:spPr>
          <a:xfrm>
            <a:off x="11284805" y="3029660"/>
            <a:ext cx="332280" cy="332280"/>
          </a:xfrm>
          <a:prstGeom prst="rect">
            <a:avLst/>
          </a:prstGeom>
          <a:ln w="0">
            <a:noFill/>
          </a:ln>
        </p:spPr>
      </p:pic>
      <p:pic>
        <p:nvPicPr>
          <p:cNvPr id="42" name="图片 2" descr="1128279.png">
            <a:extLst>
              <a:ext uri="{FF2B5EF4-FFF2-40B4-BE49-F238E27FC236}">
                <a16:creationId xmlns:a16="http://schemas.microsoft.com/office/drawing/2014/main" id="{2AFD73F1-2A1C-4393-9643-64C13FFC1B55}"/>
              </a:ext>
            </a:extLst>
          </p:cNvPr>
          <p:cNvPicPr/>
          <p:nvPr/>
        </p:nvPicPr>
        <p:blipFill>
          <a:blip r:embed="rId6" cstate="print"/>
          <a:stretch>
            <a:fillRect/>
          </a:stretch>
        </p:blipFill>
        <p:spPr>
          <a:xfrm>
            <a:off x="6153518" y="3588735"/>
            <a:ext cx="322920" cy="322920"/>
          </a:xfrm>
          <a:prstGeom prst="rect">
            <a:avLst/>
          </a:prstGeom>
          <a:ln w="0">
            <a:noFill/>
          </a:ln>
        </p:spPr>
      </p:pic>
      <p:pic>
        <p:nvPicPr>
          <p:cNvPr id="80" name="图片 26" descr="1128279.png">
            <a:extLst>
              <a:ext uri="{FF2B5EF4-FFF2-40B4-BE49-F238E27FC236}">
                <a16:creationId xmlns:a16="http://schemas.microsoft.com/office/drawing/2014/main" id="{ECFCBED0-05AA-4A22-AD57-FE8FCFE250B9}"/>
              </a:ext>
            </a:extLst>
          </p:cNvPr>
          <p:cNvPicPr/>
          <p:nvPr/>
        </p:nvPicPr>
        <p:blipFill>
          <a:blip r:embed="rId6" cstate="print"/>
          <a:stretch>
            <a:fillRect/>
          </a:stretch>
        </p:blipFill>
        <p:spPr>
          <a:xfrm>
            <a:off x="6151494" y="3022918"/>
            <a:ext cx="322920" cy="322920"/>
          </a:xfrm>
          <a:prstGeom prst="rect">
            <a:avLst/>
          </a:prstGeom>
          <a:ln w="0">
            <a:noFill/>
          </a:ln>
        </p:spPr>
      </p:pic>
    </p:spTree>
    <p:extLst>
      <p:ext uri="{BB962C8B-B14F-4D97-AF65-F5344CB8AC3E}">
        <p14:creationId xmlns:p14="http://schemas.microsoft.com/office/powerpoint/2010/main" val="418044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Businessman SVG, PNG Icon, Symbol. Download Image.">
            <a:extLst>
              <a:ext uri="{FF2B5EF4-FFF2-40B4-BE49-F238E27FC236}">
                <a16:creationId xmlns:a16="http://schemas.microsoft.com/office/drawing/2014/main" id="{A5899EEA-EC33-4E2E-A329-54F1291698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647" y="2899486"/>
            <a:ext cx="1344553" cy="1344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62" name="Speech Bubble: Rectangle with Corners Rounded 4"/>
          <p:cNvSpPr/>
          <p:nvPr/>
        </p:nvSpPr>
        <p:spPr>
          <a:xfrm>
            <a:off x="2094120" y="4250520"/>
            <a:ext cx="2278800" cy="2382480"/>
          </a:xfrm>
          <a:prstGeom prst="wedgeRoundRectCallout">
            <a:avLst>
              <a:gd name="adj1" fmla="val -31518"/>
              <a:gd name="adj2" fmla="val -6411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Aptos"/>
            </a:endParaRPr>
          </a:p>
        </p:txBody>
      </p:sp>
      <p:sp>
        <p:nvSpPr>
          <p:cNvPr id="163" name="PlaceHolder 13"/>
          <p:cNvSpPr/>
          <p:nvPr/>
        </p:nvSpPr>
        <p:spPr>
          <a:xfrm>
            <a:off x="360" y="191880"/>
            <a:ext cx="12185280" cy="53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GB" sz="4000" b="1" strike="noStrike" spc="-1">
                <a:solidFill>
                  <a:schemeClr val="dk1"/>
                </a:solidFill>
                <a:latin typeface="Aptos"/>
              </a:rPr>
              <a:t>Traction </a:t>
            </a:r>
            <a:endParaRPr lang="en-GB" sz="4000" b="0" strike="noStrike" spc="-1">
              <a:solidFill>
                <a:srgbClr val="000000"/>
              </a:solidFill>
              <a:latin typeface="Arial" panose="020B0604020202020204"/>
            </a:endParaRPr>
          </a:p>
        </p:txBody>
      </p:sp>
      <p:pic>
        <p:nvPicPr>
          <p:cNvPr id="164" name="Picture 8" descr="Affinity Water becomes the 50th company to secure Fair Tax Mark  accreditation - Fair Tax Foundation Fair Tax Foundation"/>
          <p:cNvPicPr/>
          <p:nvPr/>
        </p:nvPicPr>
        <p:blipFill>
          <a:blip r:embed="rId4" cstate="print"/>
          <a:stretch>
            <a:fillRect/>
          </a:stretch>
        </p:blipFill>
        <p:spPr>
          <a:xfrm>
            <a:off x="1970280" y="851040"/>
            <a:ext cx="1411920" cy="502920"/>
          </a:xfrm>
          <a:prstGeom prst="rect">
            <a:avLst/>
          </a:prstGeom>
          <a:ln w="0">
            <a:noFill/>
          </a:ln>
        </p:spPr>
      </p:pic>
      <p:pic>
        <p:nvPicPr>
          <p:cNvPr id="165" name="Picture 2" descr="Société Wallonne des Eaux | NRB"/>
          <p:cNvPicPr/>
          <p:nvPr/>
        </p:nvPicPr>
        <p:blipFill>
          <a:blip r:embed="rId5" cstate="print"/>
          <a:stretch>
            <a:fillRect/>
          </a:stretch>
        </p:blipFill>
        <p:spPr>
          <a:xfrm>
            <a:off x="6120000" y="1188000"/>
            <a:ext cx="898560" cy="898560"/>
          </a:xfrm>
          <a:prstGeom prst="rect">
            <a:avLst/>
          </a:prstGeom>
          <a:ln w="0">
            <a:noFill/>
          </a:ln>
        </p:spPr>
      </p:pic>
      <p:sp>
        <p:nvSpPr>
          <p:cNvPr id="166" name="TextBox 10"/>
          <p:cNvSpPr/>
          <p:nvPr/>
        </p:nvSpPr>
        <p:spPr>
          <a:xfrm>
            <a:off x="2169000" y="4246200"/>
            <a:ext cx="2203920" cy="309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0"/>
              </a:spcAft>
            </a:pPr>
            <a:r>
              <a:rPr lang="en-GB" sz="1600" b="0" i="1" strike="noStrike" spc="-1" dirty="0">
                <a:solidFill>
                  <a:srgbClr val="000000"/>
                </a:solidFill>
                <a:latin typeface="Akzidenz Grotesk Pro"/>
              </a:rPr>
              <a:t>So far we've had </a:t>
            </a:r>
            <a:r>
              <a:rPr lang="en-GB" sz="1600" b="1" i="1" strike="noStrike" spc="-1" dirty="0">
                <a:solidFill>
                  <a:srgbClr val="000000"/>
                </a:solidFill>
                <a:latin typeface="Akzidenz Grotesk Pro"/>
              </a:rPr>
              <a:t>100% success</a:t>
            </a:r>
            <a:r>
              <a:rPr lang="en-GB" sz="1600" b="0" i="1" strike="noStrike" spc="-1" dirty="0">
                <a:solidFill>
                  <a:srgbClr val="000000"/>
                </a:solidFill>
                <a:latin typeface="Akzidenz Grotesk Pro"/>
              </a:rPr>
              <a:t> with the e-</a:t>
            </a:r>
            <a:r>
              <a:rPr lang="en-GB" sz="1600" b="0" i="1" strike="noStrike" spc="-1" dirty="0" err="1">
                <a:solidFill>
                  <a:srgbClr val="000000"/>
                </a:solidFill>
                <a:latin typeface="Akzidenz Grotesk Pro"/>
              </a:rPr>
              <a:t>Favor</a:t>
            </a:r>
            <a:r>
              <a:rPr lang="en-GB" sz="1600" b="0" i="1" strike="noStrike" spc="-1" dirty="0">
                <a:solidFill>
                  <a:srgbClr val="000000"/>
                </a:solidFill>
                <a:latin typeface="Akzidenz Grotesk Pro"/>
              </a:rPr>
              <a:t> method.</a:t>
            </a:r>
            <a:r>
              <a:rPr lang="en-GB" sz="1600" b="0" strike="noStrike" spc="-1" dirty="0">
                <a:solidFill>
                  <a:srgbClr val="000000"/>
                </a:solidFill>
                <a:latin typeface="Arial" panose="020B0604020202020204"/>
              </a:rPr>
              <a:t> </a:t>
            </a:r>
            <a:r>
              <a:rPr lang="en-GB" sz="1600" b="0" i="1" strike="noStrike" spc="-1" dirty="0">
                <a:solidFill>
                  <a:srgbClr val="000000"/>
                </a:solidFill>
                <a:latin typeface="Akzidenz Grotesk Pro"/>
              </a:rPr>
              <a:t>Rolling out it from 30 regions to 100 regions! </a:t>
            </a:r>
            <a:endParaRPr lang="en-GB" sz="1600" b="0" strike="noStrike" spc="-1" dirty="0">
              <a:solidFill>
                <a:srgbClr val="000000"/>
              </a:solidFill>
              <a:latin typeface="Arial" panose="020B0604020202020204"/>
            </a:endParaRPr>
          </a:p>
          <a:p>
            <a:pPr defTabSz="914400">
              <a:lnSpc>
                <a:spcPct val="100000"/>
              </a:lnSpc>
              <a:tabLst>
                <a:tab pos="0" algn="l"/>
              </a:tabLst>
            </a:pPr>
            <a:r>
              <a:rPr lang="en-GB" sz="1600" b="0" i="1" strike="noStrike" spc="-1" dirty="0">
                <a:solidFill>
                  <a:schemeClr val="dk1"/>
                </a:solidFill>
                <a:latin typeface="Akzidenz Grotesk Pro"/>
                <a:ea typeface="宋体" panose="02010600030101010101" pitchFamily="2" charset="-122"/>
              </a:rPr>
              <a:t>Save </a:t>
            </a:r>
            <a:r>
              <a:rPr lang="en-GB" sz="1600" b="1" i="1" strike="noStrike" spc="-1" dirty="0">
                <a:solidFill>
                  <a:schemeClr val="dk1"/>
                </a:solidFill>
                <a:latin typeface="Akzidenz Grotesk Pro"/>
                <a:ea typeface="宋体" panose="02010600030101010101" pitchFamily="2" charset="-122"/>
              </a:rPr>
              <a:t>400m3 water </a:t>
            </a:r>
            <a:r>
              <a:rPr lang="en-GB" sz="1600" b="0" i="1" strike="noStrike" spc="-1" dirty="0">
                <a:solidFill>
                  <a:schemeClr val="dk1"/>
                </a:solidFill>
                <a:latin typeface="Akzidenz Grotesk Pro"/>
                <a:ea typeface="宋体" panose="02010600030101010101" pitchFamily="2" charset="-122"/>
              </a:rPr>
              <a:t>per leak point per year. </a:t>
            </a:r>
            <a:endParaRPr lang="en-GB" sz="1600" b="0" strike="noStrike" spc="-1" dirty="0">
              <a:solidFill>
                <a:srgbClr val="000000"/>
              </a:solidFill>
              <a:latin typeface="Arial" panose="020B0604020202020204"/>
            </a:endParaRPr>
          </a:p>
          <a:p>
            <a:pPr defTabSz="914400">
              <a:lnSpc>
                <a:spcPct val="100000"/>
              </a:lnSpc>
              <a:tabLst>
                <a:tab pos="0" algn="l"/>
              </a:tabLst>
            </a:pPr>
            <a:r>
              <a:rPr lang="en-GB" sz="1600" b="1" i="1" strike="noStrike" spc="-1" dirty="0">
                <a:solidFill>
                  <a:schemeClr val="dk1"/>
                </a:solidFill>
                <a:latin typeface="Akzidenz Grotesk Pro"/>
                <a:ea typeface="宋体" panose="02010600030101010101" pitchFamily="2" charset="-122"/>
              </a:rPr>
              <a:t>£72k/year savings </a:t>
            </a:r>
            <a:r>
              <a:rPr lang="en-GB" sz="1600" b="0" i="1" strike="noStrike" spc="-1" dirty="0">
                <a:solidFill>
                  <a:schemeClr val="dk1"/>
                </a:solidFill>
                <a:latin typeface="Akzidenz Grotesk Pro"/>
                <a:ea typeface="宋体" panose="02010600030101010101" pitchFamily="2" charset="-122"/>
              </a:rPr>
              <a:t>with 90 bursts per year </a:t>
            </a:r>
            <a:endParaRPr lang="en-GB" sz="1600" b="0" strike="noStrike" spc="-1" dirty="0">
              <a:solidFill>
                <a:srgbClr val="000000"/>
              </a:solidFill>
              <a:latin typeface="Arial" panose="020B0604020202020204"/>
            </a:endParaRPr>
          </a:p>
        </p:txBody>
      </p:sp>
      <p:sp>
        <p:nvSpPr>
          <p:cNvPr id="167" name="Arrow: Pentagon 1"/>
          <p:cNvSpPr/>
          <p:nvPr/>
        </p:nvSpPr>
        <p:spPr>
          <a:xfrm>
            <a:off x="510840" y="2194200"/>
            <a:ext cx="1359360" cy="375840"/>
          </a:xfrm>
          <a:prstGeom prst="homePlate">
            <a:avLst>
              <a:gd name="adj" fmla="val 50000"/>
            </a:avLst>
          </a:prstGeom>
          <a:solidFill>
            <a:srgbClr val="00A93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Aptos"/>
            </a:endParaRPr>
          </a:p>
        </p:txBody>
      </p:sp>
      <p:sp>
        <p:nvSpPr>
          <p:cNvPr id="168" name="TextBox 5"/>
          <p:cNvSpPr/>
          <p:nvPr/>
        </p:nvSpPr>
        <p:spPr>
          <a:xfrm>
            <a:off x="2099520" y="2212200"/>
            <a:ext cx="7477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strike="noStrike" spc="-1">
                <a:solidFill>
                  <a:schemeClr val="lt1"/>
                </a:solidFill>
                <a:latin typeface="Arial" panose="020B0604020202020204"/>
                <a:ea typeface="Calibri" panose="020F0502020204030204"/>
              </a:rPr>
              <a:t>2012</a:t>
            </a:r>
            <a:endParaRPr lang="en-GB" sz="2000" b="0" strike="noStrike" spc="-1">
              <a:solidFill>
                <a:srgbClr val="000000"/>
              </a:solidFill>
              <a:latin typeface="Arial" panose="020B0604020202020204"/>
            </a:endParaRPr>
          </a:p>
        </p:txBody>
      </p:sp>
      <p:sp>
        <p:nvSpPr>
          <p:cNvPr id="169" name="Arrow: Chevron 2"/>
          <p:cNvSpPr/>
          <p:nvPr/>
        </p:nvSpPr>
        <p:spPr>
          <a:xfrm>
            <a:off x="4306320" y="2199240"/>
            <a:ext cx="2074680" cy="369720"/>
          </a:xfrm>
          <a:prstGeom prst="chevron">
            <a:avLst>
              <a:gd name="adj" fmla="val 50000"/>
            </a:avLst>
          </a:prstGeom>
          <a:solidFill>
            <a:srgbClr val="00A93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dk1"/>
              </a:solidFill>
              <a:latin typeface="Aptos"/>
            </a:endParaRPr>
          </a:p>
        </p:txBody>
      </p:sp>
      <p:sp>
        <p:nvSpPr>
          <p:cNvPr id="170" name="TextBox 5"/>
          <p:cNvSpPr/>
          <p:nvPr/>
        </p:nvSpPr>
        <p:spPr>
          <a:xfrm>
            <a:off x="4480560" y="2172960"/>
            <a:ext cx="1900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strike="noStrike" spc="-1">
                <a:solidFill>
                  <a:schemeClr val="lt1"/>
                </a:solidFill>
                <a:latin typeface="Arial" panose="020B0604020202020204"/>
                <a:ea typeface="Calibri" panose="020F0502020204030204"/>
              </a:rPr>
              <a:t>2017-2019</a:t>
            </a:r>
            <a:endParaRPr lang="en-GB" sz="2000" b="0" strike="noStrike" spc="-1">
              <a:solidFill>
                <a:srgbClr val="000000"/>
              </a:solidFill>
              <a:latin typeface="Arial" panose="020B0604020202020204"/>
            </a:endParaRPr>
          </a:p>
        </p:txBody>
      </p:sp>
      <p:sp>
        <p:nvSpPr>
          <p:cNvPr id="171" name="Arrow: Chevron 20"/>
          <p:cNvSpPr/>
          <p:nvPr/>
        </p:nvSpPr>
        <p:spPr>
          <a:xfrm>
            <a:off x="8751960" y="2193480"/>
            <a:ext cx="2190240" cy="369720"/>
          </a:xfrm>
          <a:prstGeom prst="chevron">
            <a:avLst>
              <a:gd name="adj" fmla="val 50000"/>
            </a:avLst>
          </a:prstGeom>
          <a:solidFill>
            <a:srgbClr val="00A93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dk1"/>
              </a:solidFill>
              <a:latin typeface="Aptos"/>
            </a:endParaRPr>
          </a:p>
        </p:txBody>
      </p:sp>
      <p:sp>
        <p:nvSpPr>
          <p:cNvPr id="172" name="TextBox 5"/>
          <p:cNvSpPr/>
          <p:nvPr/>
        </p:nvSpPr>
        <p:spPr>
          <a:xfrm>
            <a:off x="8926200" y="2167200"/>
            <a:ext cx="1656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strike="noStrike" spc="-1">
                <a:solidFill>
                  <a:schemeClr val="lt1"/>
                </a:solidFill>
                <a:latin typeface="Arial" panose="020B0604020202020204"/>
                <a:ea typeface="Calibri" panose="020F0502020204030204"/>
              </a:rPr>
              <a:t>2023-2024</a:t>
            </a:r>
            <a:endParaRPr lang="en-GB" sz="2000" b="0" strike="noStrike" spc="-1">
              <a:solidFill>
                <a:srgbClr val="000000"/>
              </a:solidFill>
              <a:latin typeface="Arial" panose="020B0604020202020204"/>
            </a:endParaRPr>
          </a:p>
        </p:txBody>
      </p:sp>
      <p:sp>
        <p:nvSpPr>
          <p:cNvPr id="173" name="TextBox 5"/>
          <p:cNvSpPr/>
          <p:nvPr/>
        </p:nvSpPr>
        <p:spPr>
          <a:xfrm>
            <a:off x="1548000" y="2626920"/>
            <a:ext cx="251820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900" indent="-342900" defTabSz="914400">
              <a:lnSpc>
                <a:spcPct val="100000"/>
              </a:lnSpc>
              <a:buClr>
                <a:srgbClr val="000000"/>
              </a:buClr>
              <a:buFont typeface="Arial" panose="020B0604020202020204"/>
              <a:buChar char="•"/>
            </a:pPr>
            <a:r>
              <a:rPr lang="en-GB" sz="1600" b="1" strike="noStrike" spc="-1">
                <a:solidFill>
                  <a:schemeClr val="dk1"/>
                </a:solidFill>
                <a:latin typeface="Arial" panose="020B0604020202020204"/>
                <a:ea typeface="Calibri" panose="020F0502020204030204"/>
              </a:rPr>
              <a:t>TRL4     →     TRL 7 </a:t>
            </a:r>
            <a:endParaRPr lang="en-GB" sz="1600" b="0" strike="noStrike" spc="-1">
              <a:solidFill>
                <a:srgbClr val="000000"/>
              </a:solidFill>
              <a:latin typeface="Arial" panose="020B0604020202020204"/>
            </a:endParaRPr>
          </a:p>
        </p:txBody>
      </p:sp>
      <p:sp>
        <p:nvSpPr>
          <p:cNvPr id="174" name="TextBox 5"/>
          <p:cNvSpPr/>
          <p:nvPr/>
        </p:nvSpPr>
        <p:spPr>
          <a:xfrm>
            <a:off x="1548000" y="1355760"/>
            <a:ext cx="2734200" cy="82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900" indent="-342900" defTabSz="914400">
              <a:lnSpc>
                <a:spcPct val="100000"/>
              </a:lnSpc>
              <a:buClr>
                <a:srgbClr val="000000"/>
              </a:buClr>
              <a:buFont typeface="Arial" panose="020B0604020202020204"/>
              <a:buChar char="•"/>
            </a:pPr>
            <a:r>
              <a:rPr lang="en-GB" sz="1600" b="1" strike="noStrike" spc="-1" dirty="0">
                <a:solidFill>
                  <a:schemeClr val="dk1"/>
                </a:solidFill>
                <a:latin typeface="Arial" panose="020B0604020202020204"/>
                <a:ea typeface="Calibri" panose="020F0502020204030204"/>
              </a:rPr>
              <a:t>Technical verification </a:t>
            </a:r>
            <a:r>
              <a:rPr lang="en-GB" sz="1600" b="0" strike="noStrike" spc="-1" dirty="0">
                <a:solidFill>
                  <a:schemeClr val="dk1"/>
                </a:solidFill>
                <a:latin typeface="Arial" panose="020B0604020202020204"/>
                <a:ea typeface="Calibri" panose="020F0502020204030204"/>
              </a:rPr>
              <a:t>with the largest water-only supplier in the UK</a:t>
            </a:r>
            <a:endParaRPr lang="en-GB" sz="1600" b="0" strike="noStrike" spc="-1" dirty="0">
              <a:solidFill>
                <a:srgbClr val="000000"/>
              </a:solidFill>
              <a:latin typeface="Arial" panose="020B0604020202020204"/>
            </a:endParaRPr>
          </a:p>
        </p:txBody>
      </p:sp>
      <p:sp>
        <p:nvSpPr>
          <p:cNvPr id="175" name="TextBox 1"/>
          <p:cNvSpPr/>
          <p:nvPr/>
        </p:nvSpPr>
        <p:spPr>
          <a:xfrm>
            <a:off x="582480" y="2177280"/>
            <a:ext cx="7477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strike="noStrike" spc="-1">
                <a:solidFill>
                  <a:schemeClr val="lt1"/>
                </a:solidFill>
                <a:latin typeface="Arial" panose="020B0604020202020204"/>
                <a:ea typeface="Calibri" panose="020F0502020204030204"/>
              </a:rPr>
              <a:t>2011</a:t>
            </a:r>
            <a:endParaRPr lang="en-GB" sz="2000" b="0" strike="noStrike" spc="-1">
              <a:solidFill>
                <a:srgbClr val="000000"/>
              </a:solidFill>
              <a:latin typeface="Arial" panose="020B0604020202020204"/>
            </a:endParaRPr>
          </a:p>
        </p:txBody>
      </p:sp>
      <p:sp>
        <p:nvSpPr>
          <p:cNvPr id="176" name="TextBox 2"/>
          <p:cNvSpPr/>
          <p:nvPr/>
        </p:nvSpPr>
        <p:spPr>
          <a:xfrm>
            <a:off x="108000" y="2626920"/>
            <a:ext cx="16182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900" indent="-342900" defTabSz="914400">
              <a:lnSpc>
                <a:spcPct val="100000"/>
              </a:lnSpc>
              <a:buClr>
                <a:srgbClr val="000000"/>
              </a:buClr>
              <a:buSzPct val="86000"/>
              <a:buFont typeface="Arial" panose="020B0604020202020204"/>
              <a:buChar char="•"/>
            </a:pPr>
            <a:r>
              <a:rPr lang="en-GB" sz="1600" b="1" strike="noStrike" spc="-1" dirty="0">
                <a:solidFill>
                  <a:schemeClr val="dk1"/>
                </a:solidFill>
                <a:latin typeface="Arial" panose="020B0604020202020204"/>
                <a:ea typeface="Calibri" panose="020F0502020204030204"/>
              </a:rPr>
              <a:t>The birth of E-</a:t>
            </a:r>
            <a:r>
              <a:rPr lang="en-GB" sz="1600" b="1" strike="noStrike" spc="-1" dirty="0" err="1">
                <a:solidFill>
                  <a:schemeClr val="dk1"/>
                </a:solidFill>
                <a:latin typeface="Arial" panose="020B0604020202020204"/>
                <a:ea typeface="Calibri" panose="020F0502020204030204"/>
              </a:rPr>
              <a:t>Favor</a:t>
            </a:r>
            <a:endParaRPr lang="en-GB" sz="1600" b="0" strike="noStrike" spc="-1" dirty="0">
              <a:solidFill>
                <a:srgbClr val="000000"/>
              </a:solidFill>
              <a:latin typeface="Arial" panose="020B0604020202020204"/>
            </a:endParaRPr>
          </a:p>
        </p:txBody>
      </p:sp>
      <p:sp>
        <p:nvSpPr>
          <p:cNvPr id="177" name="TextBox 3"/>
          <p:cNvSpPr/>
          <p:nvPr/>
        </p:nvSpPr>
        <p:spPr>
          <a:xfrm>
            <a:off x="6448320" y="1152000"/>
            <a:ext cx="255024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900" indent="-342900" defTabSz="914400">
              <a:lnSpc>
                <a:spcPct val="100000"/>
              </a:lnSpc>
              <a:buClr>
                <a:srgbClr val="000000"/>
              </a:buClr>
              <a:buFont typeface="Arial" panose="020B0604020202020204"/>
              <a:buChar char="•"/>
            </a:pPr>
            <a:r>
              <a:rPr lang="en-GB" sz="1600" b="1" strike="noStrike" spc="-1">
                <a:solidFill>
                  <a:schemeClr val="dk1"/>
                </a:solidFill>
                <a:latin typeface="Arial" panose="020B0604020202020204"/>
                <a:ea typeface="Calibri" panose="020F0502020204030204"/>
              </a:rPr>
              <a:t>New partnership:</a:t>
            </a:r>
            <a:endParaRPr lang="en-GB" sz="1600" b="0" strike="noStrike" spc="-1">
              <a:solidFill>
                <a:srgbClr val="000000"/>
              </a:solidFill>
              <a:latin typeface="Arial" panose="020B0604020202020204"/>
            </a:endParaRPr>
          </a:p>
          <a:p>
            <a:pPr marL="342900" indent="-342900" defTabSz="914400">
              <a:lnSpc>
                <a:spcPct val="100000"/>
              </a:lnSpc>
              <a:buClr>
                <a:srgbClr val="000000"/>
              </a:buClr>
              <a:buFont typeface="Arial" panose="020B0604020202020204"/>
              <a:buChar char="•"/>
            </a:pPr>
            <a:r>
              <a:rPr lang="en-GB" sz="1600" b="0" strike="noStrike" spc="-1">
                <a:solidFill>
                  <a:schemeClr val="dk1"/>
                </a:solidFill>
                <a:latin typeface="Arial" panose="020B0604020202020204"/>
                <a:ea typeface="Calibri" panose="020F0502020204030204"/>
              </a:rPr>
              <a:t>Two consultancy projects for SWDE, Belgium</a:t>
            </a:r>
            <a:endParaRPr lang="en-GB" sz="1600" b="0" strike="noStrike" spc="-1">
              <a:solidFill>
                <a:srgbClr val="000000"/>
              </a:solidFill>
              <a:latin typeface="Arial" panose="020B0604020202020204"/>
            </a:endParaRPr>
          </a:p>
        </p:txBody>
      </p:sp>
      <p:sp>
        <p:nvSpPr>
          <p:cNvPr id="178" name="Arrow: Chevron 1"/>
          <p:cNvSpPr/>
          <p:nvPr/>
        </p:nvSpPr>
        <p:spPr>
          <a:xfrm>
            <a:off x="1800000" y="2199960"/>
            <a:ext cx="2540520" cy="369720"/>
          </a:xfrm>
          <a:prstGeom prst="chevron">
            <a:avLst>
              <a:gd name="adj" fmla="val 50000"/>
            </a:avLst>
          </a:prstGeom>
          <a:solidFill>
            <a:srgbClr val="00A93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endParaRPr lang="en-GB" sz="1800" b="0" strike="noStrike" spc="-1">
              <a:solidFill>
                <a:schemeClr val="dk1"/>
              </a:solidFill>
              <a:latin typeface="Aptos"/>
            </a:endParaRPr>
          </a:p>
        </p:txBody>
      </p:sp>
      <p:sp>
        <p:nvSpPr>
          <p:cNvPr id="179" name="TextBox 4"/>
          <p:cNvSpPr/>
          <p:nvPr/>
        </p:nvSpPr>
        <p:spPr>
          <a:xfrm>
            <a:off x="1938240" y="2173680"/>
            <a:ext cx="14079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strike="noStrike" spc="-1">
                <a:solidFill>
                  <a:schemeClr val="lt1"/>
                </a:solidFill>
                <a:latin typeface="Arial" panose="020B0604020202020204"/>
                <a:ea typeface="Calibri" panose="020F0502020204030204"/>
              </a:rPr>
              <a:t>2012-2016</a:t>
            </a:r>
            <a:endParaRPr lang="en-GB" sz="2000" b="0" strike="noStrike" spc="-1">
              <a:solidFill>
                <a:srgbClr val="000000"/>
              </a:solidFill>
              <a:latin typeface="Arial" panose="020B0604020202020204"/>
            </a:endParaRPr>
          </a:p>
        </p:txBody>
      </p:sp>
      <p:sp>
        <p:nvSpPr>
          <p:cNvPr id="180" name="Arrow: Chevron 3"/>
          <p:cNvSpPr/>
          <p:nvPr/>
        </p:nvSpPr>
        <p:spPr>
          <a:xfrm>
            <a:off x="6303600" y="2189520"/>
            <a:ext cx="2478600" cy="369720"/>
          </a:xfrm>
          <a:prstGeom prst="chevron">
            <a:avLst>
              <a:gd name="adj" fmla="val 50000"/>
            </a:avLst>
          </a:prstGeom>
          <a:solidFill>
            <a:srgbClr val="00A93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defTabSz="914400">
              <a:lnSpc>
                <a:spcPct val="100000"/>
              </a:lnSpc>
            </a:pPr>
            <a:endParaRPr lang="en-GB" sz="1800" b="0" strike="noStrike" spc="-1">
              <a:solidFill>
                <a:schemeClr val="dk1"/>
              </a:solidFill>
              <a:latin typeface="Aptos"/>
            </a:endParaRPr>
          </a:p>
        </p:txBody>
      </p:sp>
      <p:sp>
        <p:nvSpPr>
          <p:cNvPr id="181" name="TextBox 6"/>
          <p:cNvSpPr/>
          <p:nvPr/>
        </p:nvSpPr>
        <p:spPr>
          <a:xfrm>
            <a:off x="6477840" y="2163240"/>
            <a:ext cx="1404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2000" b="0" strike="noStrike" spc="-1">
                <a:solidFill>
                  <a:schemeClr val="lt1"/>
                </a:solidFill>
                <a:latin typeface="Arial" panose="020B0604020202020204"/>
                <a:ea typeface="Calibri" panose="020F0502020204030204"/>
              </a:rPr>
              <a:t>2020-2022</a:t>
            </a:r>
            <a:endParaRPr lang="en-GB" sz="2000" b="0" strike="noStrike" spc="-1">
              <a:solidFill>
                <a:srgbClr val="000000"/>
              </a:solidFill>
              <a:latin typeface="Arial" panose="020B0604020202020204"/>
            </a:endParaRPr>
          </a:p>
        </p:txBody>
      </p:sp>
      <p:sp>
        <p:nvSpPr>
          <p:cNvPr id="182" name="TextBox 7"/>
          <p:cNvSpPr/>
          <p:nvPr/>
        </p:nvSpPr>
        <p:spPr>
          <a:xfrm>
            <a:off x="3960000" y="2598480"/>
            <a:ext cx="2518200" cy="181442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2900" indent="-342900" defTabSz="914400">
              <a:lnSpc>
                <a:spcPct val="100000"/>
              </a:lnSpc>
              <a:buClr>
                <a:srgbClr val="000000"/>
              </a:buClr>
              <a:buFont typeface="Arial" panose="020B0604020202020204"/>
              <a:buChar char="•"/>
            </a:pPr>
            <a:r>
              <a:rPr lang="en-GB" sz="1600" b="1" strike="noStrike" spc="-1" dirty="0">
                <a:solidFill>
                  <a:schemeClr val="dk1"/>
                </a:solidFill>
                <a:latin typeface="Arial" panose="020B0604020202020204"/>
                <a:ea typeface="Calibri" panose="020F0502020204030204"/>
              </a:rPr>
              <a:t>Build reputation:</a:t>
            </a:r>
            <a:endParaRPr lang="en-GB" sz="1600" b="0" strike="noStrike" spc="-1" dirty="0">
              <a:solidFill>
                <a:srgbClr val="000000"/>
              </a:solidFill>
              <a:latin typeface="Arial" panose="020B0604020202020204"/>
            </a:endParaRPr>
          </a:p>
          <a:p>
            <a:pPr marL="342900" indent="-342900" defTabSz="914400">
              <a:lnSpc>
                <a:spcPct val="100000"/>
              </a:lnSpc>
              <a:buClr>
                <a:srgbClr val="000000"/>
              </a:buClr>
              <a:buFont typeface="Arial" panose="020B0604020202020204"/>
              <a:buChar char="•"/>
            </a:pPr>
            <a:r>
              <a:rPr lang="en-GB" sz="1600" b="0" strike="noStrike" spc="-1" dirty="0">
                <a:solidFill>
                  <a:schemeClr val="dk1"/>
                </a:solidFill>
                <a:latin typeface="Arial" panose="020B0604020202020204"/>
                <a:ea typeface="Calibri" panose="020F0502020204030204"/>
              </a:rPr>
              <a:t>Two consultancy projects in Sri Lanka and China</a:t>
            </a:r>
            <a:endParaRPr lang="en-GB" sz="1600" b="0" strike="noStrike" spc="-1" dirty="0">
              <a:solidFill>
                <a:srgbClr val="000000"/>
              </a:solidFill>
              <a:latin typeface="Arial" panose="020B0604020202020204"/>
            </a:endParaRPr>
          </a:p>
          <a:p>
            <a:pPr defTabSz="914400">
              <a:lnSpc>
                <a:spcPct val="100000"/>
              </a:lnSpc>
            </a:pPr>
            <a:endParaRPr lang="en-GB" sz="1600" b="0" strike="noStrike" spc="-1" dirty="0">
              <a:solidFill>
                <a:srgbClr val="000000"/>
              </a:solidFill>
              <a:latin typeface="Arial" panose="020B0604020202020204"/>
            </a:endParaRPr>
          </a:p>
          <a:p>
            <a:pPr marL="342900" indent="-342900" defTabSz="914400">
              <a:lnSpc>
                <a:spcPct val="100000"/>
              </a:lnSpc>
              <a:buClr>
                <a:srgbClr val="000000"/>
              </a:buClr>
              <a:buFont typeface="Arial" panose="020B0604020202020204"/>
              <a:buChar char="•"/>
            </a:pPr>
            <a:r>
              <a:rPr lang="en-GB" sz="1600" b="1" strike="noStrike" spc="-1" dirty="0">
                <a:solidFill>
                  <a:schemeClr val="dk1"/>
                </a:solidFill>
                <a:latin typeface="Arial" panose="020B0604020202020204"/>
                <a:ea typeface="Calibri" panose="020F0502020204030204"/>
              </a:rPr>
              <a:t>Internal investment </a:t>
            </a:r>
            <a:r>
              <a:rPr lang="en-GB" sz="1600" b="0" strike="noStrike" spc="-1" dirty="0">
                <a:solidFill>
                  <a:schemeClr val="dk1"/>
                </a:solidFill>
                <a:latin typeface="Arial" panose="020B0604020202020204"/>
                <a:ea typeface="Calibri" panose="020F0502020204030204"/>
              </a:rPr>
              <a:t>£13,400</a:t>
            </a:r>
            <a:endParaRPr lang="en-GB" sz="1600" b="0" strike="noStrike" spc="-1" dirty="0">
              <a:solidFill>
                <a:srgbClr val="000000"/>
              </a:solidFill>
              <a:latin typeface="Arial" panose="020B0604020202020204"/>
            </a:endParaRPr>
          </a:p>
        </p:txBody>
      </p:sp>
      <p:sp>
        <p:nvSpPr>
          <p:cNvPr id="183" name="TextBox 8"/>
          <p:cNvSpPr/>
          <p:nvPr/>
        </p:nvSpPr>
        <p:spPr>
          <a:xfrm>
            <a:off x="8352000" y="2561040"/>
            <a:ext cx="313524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indent="-342900" defTabSz="914400">
              <a:lnSpc>
                <a:spcPct val="100000"/>
              </a:lnSpc>
              <a:buClr>
                <a:srgbClr val="000000"/>
              </a:buClr>
              <a:buFont typeface="Arial" panose="020B0604020202020204"/>
              <a:buChar char="•"/>
            </a:pPr>
            <a:r>
              <a:rPr lang="en-GB" sz="1600" b="1" strike="noStrike" spc="-1" dirty="0">
                <a:solidFill>
                  <a:schemeClr val="dk1"/>
                </a:solidFill>
                <a:latin typeface="Arial" panose="020B0604020202020204"/>
                <a:ea typeface="Calibri" panose="020F0502020204030204"/>
              </a:rPr>
              <a:t>Three external grants for further development &amp; knowledge transfer</a:t>
            </a:r>
            <a:endParaRPr lang="en-GB" sz="1600" b="0" strike="noStrike" spc="-1" dirty="0">
              <a:solidFill>
                <a:srgbClr val="000000"/>
              </a:solidFill>
              <a:latin typeface="Arial" panose="020B0604020202020204"/>
            </a:endParaRPr>
          </a:p>
        </p:txBody>
      </p:sp>
      <p:sp>
        <p:nvSpPr>
          <p:cNvPr id="184" name="TextBox 11"/>
          <p:cNvSpPr/>
          <p:nvPr/>
        </p:nvSpPr>
        <p:spPr>
          <a:xfrm>
            <a:off x="8718120" y="3467520"/>
            <a:ext cx="3418200" cy="17067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228600" algn="l"/>
              </a:tabLst>
            </a:pPr>
            <a:r>
              <a:rPr lang="en-GB" sz="1500" b="1" strike="noStrike" spc="-1" dirty="0">
                <a:solidFill>
                  <a:schemeClr val="dk1"/>
                </a:solidFill>
                <a:latin typeface="Calibri" panose="020F0502020204030204"/>
                <a:ea typeface="宋体" panose="02010600030101010101" pitchFamily="2" charset="-122"/>
              </a:rPr>
              <a:t>British Academy</a:t>
            </a:r>
            <a:r>
              <a:rPr lang="en-GB" sz="1500" b="0" strike="noStrike" spc="-1" dirty="0">
                <a:solidFill>
                  <a:schemeClr val="dk1"/>
                </a:solidFill>
                <a:latin typeface="Calibri" panose="020F0502020204030204"/>
                <a:ea typeface="宋体" panose="02010600030101010101" pitchFamily="2" charset="-122"/>
              </a:rPr>
              <a:t>, </a:t>
            </a:r>
          </a:p>
          <a:p>
            <a:pPr defTabSz="914400">
              <a:lnSpc>
                <a:spcPct val="100000"/>
              </a:lnSpc>
              <a:tabLst>
                <a:tab pos="228600" algn="l"/>
              </a:tabLst>
            </a:pPr>
            <a:endParaRPr lang="en-GB" sz="1500" b="0" strike="noStrike" spc="-1" dirty="0">
              <a:solidFill>
                <a:srgbClr val="000000"/>
              </a:solidFill>
              <a:latin typeface="Arial" panose="020B0604020202020204"/>
            </a:endParaRPr>
          </a:p>
          <a:p>
            <a:pPr defTabSz="914400">
              <a:lnSpc>
                <a:spcPct val="100000"/>
              </a:lnSpc>
              <a:tabLst>
                <a:tab pos="228600" algn="l"/>
              </a:tabLst>
            </a:pPr>
            <a:r>
              <a:rPr lang="en-GB" sz="1500" b="1" strike="noStrike" spc="-1" dirty="0">
                <a:solidFill>
                  <a:schemeClr val="dk1"/>
                </a:solidFill>
                <a:latin typeface="Calibri" panose="020F0502020204030204"/>
                <a:ea typeface="宋体" panose="02010600030101010101" pitchFamily="2" charset="-122"/>
              </a:rPr>
              <a:t>British Council </a:t>
            </a:r>
          </a:p>
          <a:p>
            <a:pPr defTabSz="914400">
              <a:lnSpc>
                <a:spcPct val="100000"/>
              </a:lnSpc>
              <a:tabLst>
                <a:tab pos="228600" algn="l"/>
              </a:tabLst>
            </a:pPr>
            <a:endParaRPr lang="en-GB" sz="1500" b="1" strike="noStrike" spc="-1" dirty="0">
              <a:solidFill>
                <a:schemeClr val="dk1"/>
              </a:solidFill>
              <a:latin typeface="Calibri" panose="020F0502020204030204"/>
              <a:ea typeface="宋体" panose="02010600030101010101" pitchFamily="2" charset="-122"/>
            </a:endParaRPr>
          </a:p>
          <a:p>
            <a:pPr defTabSz="914400">
              <a:lnSpc>
                <a:spcPct val="100000"/>
              </a:lnSpc>
              <a:tabLst>
                <a:tab pos="228600" algn="l"/>
              </a:tabLst>
            </a:pPr>
            <a:r>
              <a:rPr lang="en-GB" sz="1500" b="1" strike="noStrike" spc="-1" dirty="0">
                <a:solidFill>
                  <a:schemeClr val="dk1"/>
                </a:solidFill>
                <a:latin typeface="Calibri" panose="020F0502020204030204"/>
                <a:ea typeface="宋体" panose="02010600030101010101" pitchFamily="2" charset="-122"/>
              </a:rPr>
              <a:t>The Federal Ministry of Agriculture, Forestry, Regions and Water Management, Austria </a:t>
            </a:r>
            <a:endParaRPr lang="en-GB" sz="1500" b="0" strike="noStrike" spc="-1" dirty="0">
              <a:solidFill>
                <a:srgbClr val="000000"/>
              </a:solidFill>
              <a:latin typeface="Arial" panose="020B0604020202020204"/>
            </a:endParaRPr>
          </a:p>
        </p:txBody>
      </p:sp>
      <p:sp>
        <p:nvSpPr>
          <p:cNvPr id="185" name="TextBox 7"/>
          <p:cNvSpPr/>
          <p:nvPr/>
        </p:nvSpPr>
        <p:spPr>
          <a:xfrm>
            <a:off x="6464520" y="2588400"/>
            <a:ext cx="251820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600" b="1" strike="noStrike" spc="-1" dirty="0">
                <a:solidFill>
                  <a:schemeClr val="dk1"/>
                </a:solidFill>
                <a:latin typeface="Arial" panose="020B0604020202020204"/>
                <a:ea typeface="Calibri" panose="020F0502020204030204"/>
              </a:rPr>
              <a:t>Internal investments:</a:t>
            </a:r>
            <a:endParaRPr lang="en-GB" sz="1600" b="0" strike="noStrike" spc="-1" dirty="0">
              <a:solidFill>
                <a:srgbClr val="000000"/>
              </a:solidFill>
              <a:latin typeface="Arial" panose="020B0604020202020204"/>
            </a:endParaRPr>
          </a:p>
          <a:p>
            <a:pPr defTabSz="914400">
              <a:lnSpc>
                <a:spcPct val="100000"/>
              </a:lnSpc>
            </a:pPr>
            <a:r>
              <a:rPr lang="en-GB" sz="1600" b="0" strike="noStrike" spc="-1" dirty="0">
                <a:solidFill>
                  <a:schemeClr val="dk1"/>
                </a:solidFill>
                <a:latin typeface="Arial" panose="020B0604020202020204"/>
                <a:ea typeface="Calibri" panose="020F0502020204030204"/>
              </a:rPr>
              <a:t>£8000</a:t>
            </a:r>
            <a:endParaRPr lang="en-GB" sz="1600" b="0" strike="noStrike" spc="-1" dirty="0">
              <a:solidFill>
                <a:srgbClr val="000000"/>
              </a:solidFill>
              <a:latin typeface="Arial" panose="020B0604020202020204"/>
            </a:endParaRPr>
          </a:p>
          <a:p>
            <a:pPr defTabSz="914400">
              <a:lnSpc>
                <a:spcPct val="100000"/>
              </a:lnSpc>
            </a:pPr>
            <a:endParaRPr lang="en-GB" sz="1600" b="0" strike="noStrike" spc="-1" dirty="0">
              <a:solidFill>
                <a:srgbClr val="000000"/>
              </a:solidFill>
              <a:latin typeface="Arial" panose="020B0604020202020204"/>
            </a:endParaRPr>
          </a:p>
        </p:txBody>
      </p:sp>
      <p:pic>
        <p:nvPicPr>
          <p:cNvPr id="186" name="Graphic 2"/>
          <p:cNvPicPr/>
          <p:nvPr/>
        </p:nvPicPr>
        <p:blipFill>
          <a:blip r:embed="rId6" cstate="print"/>
          <a:stretch>
            <a:fillRect/>
          </a:stretch>
        </p:blipFill>
        <p:spPr>
          <a:xfrm>
            <a:off x="9529560" y="17280"/>
            <a:ext cx="2641680" cy="801720"/>
          </a:xfrm>
          <a:prstGeom prst="rect">
            <a:avLst/>
          </a:prstGeom>
          <a:ln w="0">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ZjNDlmZGEzNTFiMjU4MWY0YWEwMzczMGQ5NzViZDEifQ=="/>
</p:tagLst>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majorFont>
      <a:minorFont>
        <a:latin typeface="Aptos"/>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3398</TotalTime>
  <Words>1579</Words>
  <Application>Microsoft Office PowerPoint</Application>
  <PresentationFormat>Widescreen</PresentationFormat>
  <Paragraphs>220</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Microsoft YaHei</vt:lpstr>
      <vt:lpstr>Akzidenz Grotesk Pro</vt:lpstr>
      <vt:lpstr>Aptos</vt:lpstr>
      <vt:lpstr>Arial</vt:lpstr>
      <vt:lpstr>Calibri</vt:lpstr>
      <vt:lpstr>Copperplate Gothic Bold</vt:lpstr>
      <vt:lpstr>Google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Larke</dc:creator>
  <cp:lastModifiedBy>Kegong Diao</cp:lastModifiedBy>
  <cp:revision>342</cp:revision>
  <dcterms:created xsi:type="dcterms:W3CDTF">2024-04-02T09:54:00Z</dcterms:created>
  <dcterms:modified xsi:type="dcterms:W3CDTF">2024-11-22T18:17:21Z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Widescreen</vt:lpwstr>
  </property>
  <property fmtid="{D5CDD505-2E9C-101B-9397-08002B2CF9AE}" pid="4" name="Slides">
    <vt:i4>10</vt:i4>
  </property>
  <property fmtid="{D5CDD505-2E9C-101B-9397-08002B2CF9AE}" pid="5" name="ICV">
    <vt:lpwstr>F64F2B5793AD4BECB6855EF4991A229C_12</vt:lpwstr>
  </property>
  <property fmtid="{D5CDD505-2E9C-101B-9397-08002B2CF9AE}" pid="6" name="KSOProductBuildVer">
    <vt:lpwstr>2052-12.1.0.18543</vt:lpwstr>
  </property>
</Properties>
</file>