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60" r:id="rId3"/>
    <p:sldId id="261" r:id="rId4"/>
    <p:sldId id="276" r:id="rId5"/>
    <p:sldId id="263" r:id="rId6"/>
    <p:sldId id="265" r:id="rId7"/>
    <p:sldId id="269" r:id="rId8"/>
    <p:sldId id="267" r:id="rId9"/>
    <p:sldId id="277" r:id="rId10"/>
    <p:sldId id="266" r:id="rId11"/>
    <p:sldId id="272" r:id="rId12"/>
    <p:sldId id="264" r:id="rId13"/>
    <p:sldId id="273" r:id="rId14"/>
    <p:sldId id="274" r:id="rId15"/>
    <p:sldId id="275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60"/>
  </p:normalViewPr>
  <p:slideViewPr>
    <p:cSldViewPr snapToGrid="0">
      <p:cViewPr varScale="1">
        <p:scale>
          <a:sx n="123" d="100"/>
          <a:sy n="123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AE6B-8359-3D4D-B0AB-60F6BA74EA53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803F9-F8F6-E745-88FF-286646772C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28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talking with parents, teachers and carer givers, I now know there are problems. We can’t address all the problems, so I have broken it down to 5 problems that were repeatedly highlighted in interactions. </a:t>
            </a:r>
          </a:p>
          <a:p>
            <a:r>
              <a:rPr lang="en-GB" dirty="0"/>
              <a:t>Summarise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82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S1: Digital content on our website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S2:Develop partnerships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S3+S5: Develop tools and techniques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S4:Gamify curriculum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7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teachers, children, parents and caregivers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6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GB" dirty="0"/>
              <a:t>Target Age Group: Children aged 8-12</a:t>
            </a:r>
          </a:p>
          <a:p>
            <a:pPr>
              <a:buFont typeface="+mj-lt"/>
              <a:buAutoNum type="arabicPeriod"/>
            </a:pPr>
            <a:r>
              <a:rPr lang="en-GB" dirty="0"/>
              <a:t>Population of Leicestershire (2021 estimate): Approximately 706,155</a:t>
            </a:r>
          </a:p>
          <a:p>
            <a:pPr>
              <a:buFont typeface="+mj-lt"/>
              <a:buAutoNum type="arabicPeriod"/>
            </a:pPr>
            <a:r>
              <a:rPr lang="en-GB" dirty="0"/>
              <a:t>Estimated number of children aged 8-12 in Leicestershire: Approximately 42,369 (6% of total population)</a:t>
            </a:r>
          </a:p>
          <a:p>
            <a:r>
              <a:rPr lang="en-GB" dirty="0"/>
              <a:t>Potential revenue calculation: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Assume average price per child per year: £150 (for workshops/games)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TAM = 42,369 × £150 = £6,355,350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7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know that they are competitors but we are the only one providing the one stop shop</a:t>
            </a:r>
          </a:p>
          <a:p>
            <a:r>
              <a:rPr lang="en-GB" dirty="0"/>
              <a:t>Why better?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E8BB-B0AC-B54F-B030-DF220624B8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48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DCB5-1C1B-3EE8-44F4-19C9FD051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79B3D-4A7D-1845-FA01-EE35F7909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8F8CF-AD5A-8E7E-6057-EAC2EF62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131E-2760-A7C5-E54C-514E51AF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1B54E-D215-E3B3-188F-E3D6E1C3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0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A1FB-FF2A-2C24-A19E-FEDA24B6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BEED6-7576-12AF-4B57-DC1B5E003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90C34-A18B-6B38-10E1-1157B416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4F38E-00DE-5269-DB84-9F3F28D9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3EB39-DFAD-60C6-B87B-96A3B7AA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24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F849A-C667-B00B-3A58-DC487E828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C0ABF-AA25-C3BD-EC47-1118A3F7D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EA68-7255-9F80-23CD-B102AC5E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7BC94-3992-3128-E379-D4D833D2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5112A-A464-1908-1DEA-DF9964C2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1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23F4-7019-8139-8434-205C6E8E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FB08D-D09C-0B1C-A457-522ECC114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E7D8B-4A9F-30E9-0C4C-012271A7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51123-78F3-A770-335A-E3D1831C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12776-3B8C-BF7C-514C-27FDA55B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1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75E5D-A8E3-AEC9-042B-976322F2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1A893-B97C-D327-1F40-FDF41135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9E1C4-EE98-3E17-7372-06CF73BD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E04FE-8796-09AF-C05B-2F92B639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7CC15-273E-166E-8C6C-2178A791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63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2274-A322-8320-9E22-683C4F07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B669-662E-A7AC-9F1A-336CC965F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4A683-2A5B-039D-BAFA-4B2B98EF8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B48A4-2198-6327-DC91-55A923FA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07CE-C88D-17E1-26E9-B4005F99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542DC-2499-A930-0141-2FB112D8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10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C4F-1D2F-86F4-D5A5-DE663C52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9C0A7-B551-5E14-6D93-E6761D34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DC14C-9A08-2FDF-C789-8DFF66587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E2D1E-3A89-CD60-291C-E40A008E9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89995-89DA-E976-BDAD-4065F228BF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3D756-8660-272E-D99F-0AB5EC79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4632F-A04C-949A-F31F-406C878B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5162E-1B18-63FF-B42F-51682EAA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3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5F0B-C48B-434C-E607-8BA248339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BCEDF-CFF5-F3ED-2CB8-10CC977E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C1A29-ABB4-F532-6686-B02CDF0D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496FA-8C81-09FA-AF88-BE56AA2A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3A508C-246F-4C8F-B138-9AF0C854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9564D-25B7-C4ED-427E-839C346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2F260-B94B-87C9-0DCF-964937AA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3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08E3-C53B-50B3-86B9-8C39D7A5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FDF8-F3CD-1AB1-0B1E-54BB8EBB7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DD2B9-56B0-6A5A-03EA-40AA53ABC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AE2F8-6B49-3206-84CB-8479D02D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E1501-E94A-0090-8B34-581C1303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1F2F-5E7D-BB18-50A3-2D983319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0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FD7F-9E38-C585-DF7B-B5F24D50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FE85E-5C20-7C90-B3C2-C18371E52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C1513-A484-0D28-863A-F0442F0E6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33862-BD49-3F11-C8E7-41B92B8B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E2551-FF58-7A70-D76C-C5FD03C7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117B9-DBD1-438F-D5D5-F7772A70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03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CB6996-7F28-47E7-E355-7167DB3A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29614-FC78-1962-D0B5-5E4E8DC87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069C8-1724-E479-A875-8D65474AB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A9E187-6061-B745-8F10-6DC4ADCA8C85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AF5E-9698-276A-7438-6384A9DE8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4BD14-F54C-7CFC-22BB-6E62438E2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B8BB0-0C77-AB41-A661-23ED3EB97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3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489045-CC91-399A-D7FB-6C5E09A80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01" y="2508937"/>
            <a:ext cx="10798232" cy="1242721"/>
          </a:xfrm>
          <a:solidFill>
            <a:schemeClr val="accent2"/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GB" dirty="0">
                <a:solidFill>
                  <a:schemeClr val="bg1"/>
                </a:solidFill>
              </a:rPr>
              <a:t>At </a:t>
            </a:r>
            <a:r>
              <a:rPr lang="en-GB" b="1" dirty="0">
                <a:solidFill>
                  <a:schemeClr val="bg1"/>
                </a:solidFill>
              </a:rPr>
              <a:t>BRIC</a:t>
            </a:r>
            <a:r>
              <a:rPr lang="en-GB" dirty="0">
                <a:solidFill>
                  <a:schemeClr val="bg1"/>
                </a:solidFill>
              </a:rPr>
              <a:t> we build resilience in children</a:t>
            </a:r>
          </a:p>
          <a:p>
            <a:pPr>
              <a:spcBef>
                <a:spcPts val="600"/>
              </a:spcBef>
            </a:pPr>
            <a:endParaRPr lang="en-GB" sz="5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chemeClr val="bg1"/>
                </a:solidFill>
              </a:rPr>
              <a:t>We create and sell bespoke workshops, board/digital games</a:t>
            </a:r>
            <a:r>
              <a:rPr lang="en-GB" sz="2400" dirty="0">
                <a:solidFill>
                  <a:schemeClr val="bg1"/>
                </a:solidFill>
              </a:rPr>
              <a:t> to </a:t>
            </a:r>
            <a:r>
              <a:rPr lang="en-GB" sz="2400" b="1" dirty="0">
                <a:solidFill>
                  <a:schemeClr val="bg1"/>
                </a:solidFill>
              </a:rPr>
              <a:t>Parents, Educators and Caregivers</a:t>
            </a:r>
            <a:r>
              <a:rPr lang="en-GB" sz="2400" dirty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endParaRPr lang="en-GB" sz="5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800" dirty="0">
                <a:solidFill>
                  <a:schemeClr val="bg1"/>
                </a:solidFill>
              </a:rPr>
              <a:t>A subscription-based service accessible from our online platform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C1090F-35AF-1BF8-07E4-B92E6E260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89"/>
          <a:stretch/>
        </p:blipFill>
        <p:spPr>
          <a:xfrm>
            <a:off x="3610346" y="204164"/>
            <a:ext cx="1125816" cy="51831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399F9E-0575-8A7E-5C93-0250B87ED90E}"/>
              </a:ext>
            </a:extLst>
          </p:cNvPr>
          <p:cNvSpPr txBox="1"/>
          <p:nvPr/>
        </p:nvSpPr>
        <p:spPr>
          <a:xfrm>
            <a:off x="1901878" y="1629144"/>
            <a:ext cx="7751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latin typeface="Aptos Serif" panose="020B0604020202020204" pitchFamily="34" charset="0"/>
                <a:cs typeface="Aptos Serif" panose="020B0604020202020204" pitchFamily="34" charset="0"/>
              </a:rPr>
              <a:t>Building Resilience </a:t>
            </a:r>
            <a:r>
              <a:rPr lang="en-GB" sz="2000" dirty="0">
                <a:latin typeface="Aptos Serif" panose="020B0604020202020204" pitchFamily="34" charset="0"/>
                <a:cs typeface="Aptos Serif" panose="020B0604020202020204" pitchFamily="34" charset="0"/>
              </a:rPr>
              <a:t>in</a:t>
            </a:r>
            <a:r>
              <a:rPr lang="en-GB" sz="2400" dirty="0">
                <a:latin typeface="Aptos Serif" panose="020B0604020202020204" pitchFamily="34" charset="0"/>
                <a:cs typeface="Aptos Serif" panose="020B0604020202020204" pitchFamily="34" charset="0"/>
              </a:rPr>
              <a:t> Children (BRIC) 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8F9851-24C1-4B4D-F976-2A58BE6A2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87" y="204164"/>
            <a:ext cx="1125816" cy="518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7B66A-1A64-775F-407A-9CD48FFBAECC}"/>
              </a:ext>
            </a:extLst>
          </p:cNvPr>
          <p:cNvSpPr txBox="1"/>
          <p:nvPr/>
        </p:nvSpPr>
        <p:spPr>
          <a:xfrm>
            <a:off x="6572372" y="4066170"/>
            <a:ext cx="371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Indrani Lahiri, Founder Director</a:t>
            </a:r>
          </a:p>
        </p:txBody>
      </p:sp>
      <p:pic>
        <p:nvPicPr>
          <p:cNvPr id="8" name="Picture 7" descr="A colorful text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FEFD395-63B4-BA7A-5ACB-589988117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33" y="204164"/>
            <a:ext cx="1618988" cy="1150334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E350AC3F-35BF-464B-B17B-6212B400A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345" y="250659"/>
            <a:ext cx="1125816" cy="492544"/>
          </a:xfrm>
          <a:prstGeom prst="rect">
            <a:avLst/>
          </a:prstGeom>
        </p:spPr>
      </p:pic>
      <p:pic>
        <p:nvPicPr>
          <p:cNvPr id="14" name="Picture 13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81669B72-7CC4-E37C-CC51-A60D73ABD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276" y="207861"/>
            <a:ext cx="1119542" cy="600253"/>
          </a:xfrm>
          <a:prstGeom prst="rect">
            <a:avLst/>
          </a:prstGeom>
        </p:spPr>
      </p:pic>
      <p:pic>
        <p:nvPicPr>
          <p:cNvPr id="16" name="Picture 15" descr="A logo of a building block&#10;&#10;Description automatically generated">
            <a:extLst>
              <a:ext uri="{FF2B5EF4-FFF2-40B4-BE49-F238E27FC236}">
                <a16:creationId xmlns:a16="http://schemas.microsoft.com/office/drawing/2014/main" id="{CCBF0294-12F8-7CB2-92E5-9424378A83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06" t="9574" r="17413" b="24100"/>
          <a:stretch/>
        </p:blipFill>
        <p:spPr>
          <a:xfrm>
            <a:off x="10376411" y="111339"/>
            <a:ext cx="1198335" cy="696775"/>
          </a:xfrm>
          <a:prstGeom prst="rect">
            <a:avLst/>
          </a:prstGeom>
        </p:spPr>
      </p:pic>
      <p:pic>
        <p:nvPicPr>
          <p:cNvPr id="18" name="Picture 1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46EDE41-8D78-5EE4-D976-D423869BDD9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110" t="12054" r="5740" b="3332"/>
          <a:stretch/>
        </p:blipFill>
        <p:spPr>
          <a:xfrm>
            <a:off x="4828742" y="214531"/>
            <a:ext cx="1503795" cy="56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CFEFD1-8EFB-9B22-9EB9-EEC6B4DDE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4247" b="22939"/>
          <a:stretch/>
        </p:blipFill>
        <p:spPr>
          <a:xfrm>
            <a:off x="6486724" y="204164"/>
            <a:ext cx="1270000" cy="6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-0.05057" pathEditMode="relative" ptsTypes="AA">
                                      <p:cBhvr>
                                        <p:cTn id="14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5057 L -0.24922 -0.20189" pathEditMode="relative" ptsTypes="AA">
                                      <p:cBhvr>
                                        <p:cTn id="17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0189 L -0.08906 -0.23538" pathEditMode="relative" ptsTypes="AA">
                                      <p:cBhvr>
                                        <p:cTn id="2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8906 -0.23538 L 0.08362 -0.17066" pathEditMode="relative" ptsTypes="AA">
                                      <p:cBhvr>
                                        <p:cTn id="23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8362 -0.17066 L 0.2226 -0.03504" pathEditMode="relative" ptsTypes="AA">
                                      <p:cBhvr>
                                        <p:cTn id="2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226 -0.03504 L 0.24922 -0.24861" pathEditMode="relative" ptsTypes="AA">
                                      <p:cBhvr>
                                        <p:cTn id="29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.24922 -0.24861" pathEditMode="relative" ptsTypes="AA">
                                      <p:cBhvr>
                                        <p:cTn id="3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.24922 -0.24861" pathEditMode="relative" ptsTypes="AA">
                                      <p:cBhvr>
                                        <p:cTn id="35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 0" pathEditMode="relative" ptsTypes="AA">
                                      <p:cBhvr>
                                        <p:cTn id="38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0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2043CB61-F32E-629F-EE18-065616C1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1" y="228142"/>
            <a:ext cx="1227560" cy="463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A245F-BF56-6DDF-F1AB-04F90814C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03" y="63546"/>
            <a:ext cx="1438346" cy="399540"/>
          </a:xfrm>
          <a:prstGeom prst="rect">
            <a:avLst/>
          </a:prstGeom>
        </p:spPr>
      </p:pic>
      <p:pic>
        <p:nvPicPr>
          <p:cNvPr id="5" name="Picture 4" descr="A pink and yellow rectangular button&#10;&#10;Description automatically generated">
            <a:extLst>
              <a:ext uri="{FF2B5EF4-FFF2-40B4-BE49-F238E27FC236}">
                <a16:creationId xmlns:a16="http://schemas.microsoft.com/office/drawing/2014/main" id="{1AC19462-3DF0-DD63-480D-14E3578BC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13" y="2511975"/>
            <a:ext cx="1045688" cy="376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8F6C9-41D2-E0F9-2C2A-55A29426A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" y="4720907"/>
            <a:ext cx="1590195" cy="496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20AA71-021C-D7D9-EDD1-3E00BD1BB1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989"/>
          <a:stretch/>
        </p:blipFill>
        <p:spPr>
          <a:xfrm>
            <a:off x="9521167" y="228142"/>
            <a:ext cx="2390383" cy="11005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9793" y="3428321"/>
            <a:ext cx="2840392" cy="87235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2000" b="1" dirty="0">
                <a:solidFill>
                  <a:srgbClr val="FFFFFF"/>
                </a:solidFill>
              </a:rPr>
              <a:t>Competition: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Content Placeholder 5" descr="A blue and white cloud with a red star&#10;&#10;Description automatically generated">
            <a:extLst>
              <a:ext uri="{FF2B5EF4-FFF2-40B4-BE49-F238E27FC236}">
                <a16:creationId xmlns:a16="http://schemas.microsoft.com/office/drawing/2014/main" id="{4F3E25D6-A929-171F-6AA9-4A5881470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851" y="2494278"/>
            <a:ext cx="820441" cy="516312"/>
          </a:xfrm>
          <a:prstGeom prst="rect">
            <a:avLst/>
          </a:prstGeom>
        </p:spPr>
      </p:pic>
      <p:pic>
        <p:nvPicPr>
          <p:cNvPr id="13" name="Picture 12" descr="A white triangle with black text&#10;&#10;Description automatically generated">
            <a:extLst>
              <a:ext uri="{FF2B5EF4-FFF2-40B4-BE49-F238E27FC236}">
                <a16:creationId xmlns:a16="http://schemas.microsoft.com/office/drawing/2014/main" id="{D01E3DC5-9958-E53B-2C88-893704A44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48" y="4720907"/>
            <a:ext cx="638944" cy="559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11A9A-472F-D387-2162-242511F632AE}"/>
              </a:ext>
            </a:extLst>
          </p:cNvPr>
          <p:cNvSpPr txBox="1"/>
          <p:nvPr/>
        </p:nvSpPr>
        <p:spPr>
          <a:xfrm>
            <a:off x="8137573" y="4745279"/>
            <a:ext cx="352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Competitors but potential collaborators/ customers of BRIC!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791747C-AFDA-EAFB-0785-1B019E3C8C92}"/>
              </a:ext>
            </a:extLst>
          </p:cNvPr>
          <p:cNvSpPr/>
          <p:nvPr/>
        </p:nvSpPr>
        <p:spPr>
          <a:xfrm>
            <a:off x="2762312" y="1569072"/>
            <a:ext cx="2503657" cy="49671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93443-13CF-9355-E11F-BC94E831FFE2}"/>
              </a:ext>
            </a:extLst>
          </p:cNvPr>
          <p:cNvSpPr txBox="1"/>
          <p:nvPr/>
        </p:nvSpPr>
        <p:spPr>
          <a:xfrm>
            <a:off x="3849485" y="1874908"/>
            <a:ext cx="114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BRIC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25EF0-D972-9841-6011-21FF8654CE79}"/>
              </a:ext>
            </a:extLst>
          </p:cNvPr>
          <p:cNvSpPr txBox="1"/>
          <p:nvPr/>
        </p:nvSpPr>
        <p:spPr>
          <a:xfrm>
            <a:off x="3144669" y="2468602"/>
            <a:ext cx="195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Benefits/products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C177F-865E-E0C8-31FB-D3A677BFC91D}"/>
              </a:ext>
            </a:extLst>
          </p:cNvPr>
          <p:cNvSpPr txBox="1"/>
          <p:nvPr/>
        </p:nvSpPr>
        <p:spPr>
          <a:xfrm>
            <a:off x="113560" y="662208"/>
            <a:ext cx="2805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Talks p</a:t>
            </a:r>
            <a:r>
              <a:rPr lang="en-GB" sz="1600" b="0" i="0" dirty="0">
                <a:effectLst/>
              </a:rPr>
              <a:t>romoting mental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Written documents</a:t>
            </a:r>
            <a:endParaRPr lang="en-GB" sz="1600" b="0" i="0" dirty="0">
              <a:effectLst/>
            </a:endParaRPr>
          </a:p>
          <a:p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E8BF4-C33A-54F4-7B92-15DD6A7C32B4}"/>
              </a:ext>
            </a:extLst>
          </p:cNvPr>
          <p:cNvSpPr txBox="1"/>
          <p:nvPr/>
        </p:nvSpPr>
        <p:spPr>
          <a:xfrm>
            <a:off x="4338233" y="455835"/>
            <a:ext cx="356903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effectLst/>
              </a:rPr>
              <a:t>Group sessions for educators and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effectLst/>
              </a:rPr>
              <a:t>Advice and guidance for educators for  bespoke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02658D-FDEA-9FD8-E2E4-0A6624CACEE1}"/>
              </a:ext>
            </a:extLst>
          </p:cNvPr>
          <p:cNvSpPr txBox="1"/>
          <p:nvPr/>
        </p:nvSpPr>
        <p:spPr>
          <a:xfrm>
            <a:off x="112444" y="3115327"/>
            <a:ext cx="25450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Web-based resources for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Curriculum Worksheets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Information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E31207-F220-70D0-4C91-72E54E8D47D8}"/>
              </a:ext>
            </a:extLst>
          </p:cNvPr>
          <p:cNvSpPr txBox="1"/>
          <p:nvPr/>
        </p:nvSpPr>
        <p:spPr>
          <a:xfrm>
            <a:off x="5244794" y="3113187"/>
            <a:ext cx="26146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Web-based resources for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Curriculum Worksheets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Information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CC86B-FA87-1091-6C29-0F141D0E6CD0}"/>
              </a:ext>
            </a:extLst>
          </p:cNvPr>
          <p:cNvSpPr txBox="1"/>
          <p:nvPr/>
        </p:nvSpPr>
        <p:spPr>
          <a:xfrm>
            <a:off x="65266" y="5406502"/>
            <a:ext cx="2659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Workshops delivered for teenagers in school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2E8F5-5CBD-92AD-7ECA-75C08036DAC5}"/>
              </a:ext>
            </a:extLst>
          </p:cNvPr>
          <p:cNvSpPr txBox="1"/>
          <p:nvPr/>
        </p:nvSpPr>
        <p:spPr>
          <a:xfrm>
            <a:off x="5001303" y="5380856"/>
            <a:ext cx="3005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Educational Workshops in schools in Northamptonshire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Curriculum led Enrichment Programs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398242-6A64-464A-9A9C-BE22F5388070}"/>
              </a:ext>
            </a:extLst>
          </p:cNvPr>
          <p:cNvSpPr txBox="1"/>
          <p:nvPr/>
        </p:nvSpPr>
        <p:spPr>
          <a:xfrm>
            <a:off x="2872270" y="2842210"/>
            <a:ext cx="236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effectLst/>
              </a:rPr>
              <a:t>Gamifying curriculum to make it more accessible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E7CAC-BE58-CEB2-C269-1E3460401F4E}"/>
              </a:ext>
            </a:extLst>
          </p:cNvPr>
          <p:cNvSpPr txBox="1"/>
          <p:nvPr/>
        </p:nvSpPr>
        <p:spPr>
          <a:xfrm>
            <a:off x="2843788" y="3678814"/>
            <a:ext cx="24264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effectLst/>
              </a:rPr>
              <a:t>Tailored Programming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Educators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Children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D8FB6-1AB5-E9BA-D508-AC3EC7606F58}"/>
              </a:ext>
            </a:extLst>
          </p:cNvPr>
          <p:cNvSpPr txBox="1"/>
          <p:nvPr/>
        </p:nvSpPr>
        <p:spPr>
          <a:xfrm>
            <a:off x="2870630" y="5155616"/>
            <a:ext cx="2500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effectLst/>
              </a:rPr>
              <a:t>Industry standard services provided in collaboration with experts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3" name="Picture 22" descr="A colorful cube with text&#10;&#10;Description automatically generated">
            <a:extLst>
              <a:ext uri="{FF2B5EF4-FFF2-40B4-BE49-F238E27FC236}">
                <a16:creationId xmlns:a16="http://schemas.microsoft.com/office/drawing/2014/main" id="{B2997C46-E989-F0F5-4AF5-DB37BE0D0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743" t="15005" r="18925" b="28134"/>
          <a:stretch/>
        </p:blipFill>
        <p:spPr>
          <a:xfrm>
            <a:off x="2883951" y="1569071"/>
            <a:ext cx="967289" cy="942903"/>
          </a:xfrm>
          <a:prstGeom prst="rect">
            <a:avLst/>
          </a:prstGeom>
        </p:spPr>
      </p:pic>
      <p:pic>
        <p:nvPicPr>
          <p:cNvPr id="19" name="Picture 18" descr="A board game with numbers and symbols&#10;&#10;Description automatically generated">
            <a:extLst>
              <a:ext uri="{FF2B5EF4-FFF2-40B4-BE49-F238E27FC236}">
                <a16:creationId xmlns:a16="http://schemas.microsoft.com/office/drawing/2014/main" id="{961462A7-FBD1-C2B6-344E-2E90D2AE8D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2687" y="2072997"/>
            <a:ext cx="3969578" cy="39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378941"/>
            <a:ext cx="5939482" cy="6013621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/>
              <a:t>Traction:</a:t>
            </a:r>
            <a:endParaRPr lang="en-GB" sz="4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Received HEIF funding </a:t>
            </a:r>
            <a:r>
              <a:rPr lang="en-GB" sz="2600" dirty="0"/>
              <a:t>(~£14K)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DMU Frontrunner </a:t>
            </a:r>
            <a:r>
              <a:rPr lang="en-GB" sz="2600" dirty="0"/>
              <a:t>(2023-24 and 2024-25)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Established CIC </a:t>
            </a:r>
            <a:r>
              <a:rPr lang="en-GB" sz="2600" dirty="0"/>
              <a:t>(April 2024)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Market validation </a:t>
            </a:r>
            <a:r>
              <a:rPr lang="en-GB" sz="2600" dirty="0"/>
              <a:t>(7 Workshops delivered)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Product/service validation: </a:t>
            </a:r>
            <a:r>
              <a:rPr lang="en-GB" sz="2600" dirty="0"/>
              <a:t>(</a:t>
            </a:r>
            <a:r>
              <a:rPr lang="en-GB" sz="2600" dirty="0" err="1"/>
              <a:t>Welltech</a:t>
            </a:r>
            <a:r>
              <a:rPr lang="en-GB" sz="2600" dirty="0"/>
              <a:t> medical, schools)</a:t>
            </a:r>
            <a:endParaRPr lang="en-GB" sz="29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4000" dirty="0"/>
              <a:t>Platform testing </a:t>
            </a:r>
            <a:r>
              <a:rPr lang="en-GB" sz="2200" dirty="0"/>
              <a:t>(103 </a:t>
            </a:r>
            <a:r>
              <a:rPr lang="en-GB" sz="2600" dirty="0"/>
              <a:t>unique visitors, 188 site sessions)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YouTube channel established: </a:t>
            </a:r>
            <a:r>
              <a:rPr lang="en-GB" sz="3100" dirty="0"/>
              <a:t>1,600+ subscribers </a:t>
            </a:r>
            <a:r>
              <a:rPr lang="en-GB" sz="2600" dirty="0"/>
              <a:t>(Dec 22 to date)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Google surveys </a:t>
            </a:r>
            <a:r>
              <a:rPr lang="en-GB" sz="2600" dirty="0"/>
              <a:t>(2 surveys to determine market pull)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Invited talk at the Parliament </a:t>
            </a:r>
            <a:r>
              <a:rPr lang="en-GB" sz="2600" dirty="0"/>
              <a:t>(February 2024)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 err="1"/>
              <a:t>Ventureversity</a:t>
            </a:r>
            <a:r>
              <a:rPr lang="en-GB" sz="3600" dirty="0"/>
              <a:t> </a:t>
            </a:r>
            <a:r>
              <a:rPr lang="en-GB" sz="2500" dirty="0"/>
              <a:t>(£18,000)</a:t>
            </a:r>
            <a:endParaRPr lang="en-GB" sz="1800" dirty="0"/>
          </a:p>
          <a:p>
            <a:pPr algn="l"/>
            <a:r>
              <a:rPr lang="en-GB" sz="3600" b="1" dirty="0"/>
              <a:t>Ongoing discussions with the following prospective collaborators/customers</a:t>
            </a:r>
            <a:endParaRPr lang="en-GB" sz="4000" b="1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 err="1"/>
              <a:t>Welltech</a:t>
            </a:r>
            <a:r>
              <a:rPr lang="en-GB" sz="3600" dirty="0"/>
              <a:t> medical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Leicester NHS Trust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National Space Centre</a:t>
            </a:r>
            <a:endParaRPr lang="en-GB" sz="4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2C771-475D-CF2E-DAC2-6BBB087DD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89"/>
          <a:stretch/>
        </p:blipFill>
        <p:spPr>
          <a:xfrm>
            <a:off x="9956799" y="5744746"/>
            <a:ext cx="1923043" cy="885354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pic>
        <p:nvPicPr>
          <p:cNvPr id="4" name="Picture 3" descr="A person standing in front of a wooden wall&#10;&#10;Description automatically generated">
            <a:extLst>
              <a:ext uri="{FF2B5EF4-FFF2-40B4-BE49-F238E27FC236}">
                <a16:creationId xmlns:a16="http://schemas.microsoft.com/office/drawing/2014/main" id="{A3D8D4B8-17A0-F2B4-0F79-37D0DEA7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1"/>
          <a:stretch/>
        </p:blipFill>
        <p:spPr>
          <a:xfrm>
            <a:off x="6942666" y="941990"/>
            <a:ext cx="4221480" cy="45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0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45067"/>
            <a:ext cx="9144000" cy="4512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800" b="1" dirty="0"/>
              <a:t>Business Model: </a:t>
            </a:r>
          </a:p>
          <a:p>
            <a:pPr algn="l"/>
            <a:r>
              <a:rPr lang="en-GB" sz="4800" dirty="0"/>
              <a:t>Subscription based </a:t>
            </a:r>
            <a:r>
              <a:rPr lang="en-GB" sz="2000" dirty="0"/>
              <a:t>(schools, parents, caregivers)</a:t>
            </a:r>
          </a:p>
          <a:p>
            <a:pPr algn="l"/>
            <a:r>
              <a:rPr lang="en-GB" sz="4800" b="1" dirty="0"/>
              <a:t>Freemium </a:t>
            </a:r>
            <a:r>
              <a:rPr lang="en-GB" sz="2000" b="1" dirty="0"/>
              <a:t>(schools, parents, caregivers)</a:t>
            </a:r>
          </a:p>
          <a:p>
            <a:pPr algn="l"/>
            <a:r>
              <a:rPr lang="en-GB" sz="4800" b="1" dirty="0"/>
              <a:t>Partners and Collaborators </a:t>
            </a:r>
          </a:p>
          <a:p>
            <a:pPr algn="l"/>
            <a:r>
              <a:rPr lang="en-GB" sz="4800" dirty="0"/>
              <a:t>Licensing </a:t>
            </a:r>
            <a:r>
              <a:rPr lang="en-GB" dirty="0"/>
              <a:t>(competitors)</a:t>
            </a:r>
            <a:endParaRPr lang="en-GB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05D9F-A435-A9A4-A7AC-B8F132BBF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89"/>
          <a:stretch/>
        </p:blipFill>
        <p:spPr>
          <a:xfrm>
            <a:off x="8777747" y="5201920"/>
            <a:ext cx="3102096" cy="1428180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98FBA-2D02-1EBD-3000-132D67123D4F}"/>
              </a:ext>
            </a:extLst>
          </p:cNvPr>
          <p:cNvSpPr txBox="1"/>
          <p:nvPr/>
        </p:nvSpPr>
        <p:spPr>
          <a:xfrm>
            <a:off x="791129" y="5060440"/>
            <a:ext cx="7656186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/>
              <a:t>Potential Christmas booking for 4days at Wesley Hall for 100 children per day at Youth Club.</a:t>
            </a:r>
          </a:p>
        </p:txBody>
      </p:sp>
    </p:spTree>
    <p:extLst>
      <p:ext uri="{BB962C8B-B14F-4D97-AF65-F5344CB8AC3E}">
        <p14:creationId xmlns:p14="http://schemas.microsoft.com/office/powerpoint/2010/main" val="384487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game&#10;&#10;Description automatically generated">
            <a:extLst>
              <a:ext uri="{FF2B5EF4-FFF2-40B4-BE49-F238E27FC236}">
                <a16:creationId xmlns:a16="http://schemas.microsoft.com/office/drawing/2014/main" id="{EB35111D-06D4-50DA-1F88-B2C17C28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game&#10;&#10;Description automatically generated">
            <a:extLst>
              <a:ext uri="{FF2B5EF4-FFF2-40B4-BE49-F238E27FC236}">
                <a16:creationId xmlns:a16="http://schemas.microsoft.com/office/drawing/2014/main" id="{1B46C604-1393-A490-19E8-33888FF73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918" y="228600"/>
            <a:ext cx="1158596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D2C3741E-B32D-1B73-5C6B-67E6C17FC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59" r="-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6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>
            <a:off x="685800" y="685800"/>
            <a:ext cx="2558991" cy="1439433"/>
          </a:xfrm>
          <a:custGeom>
            <a:avLst/>
            <a:gdLst/>
            <a:ahLst/>
            <a:cxnLst/>
            <a:rect l="l" t="t" r="r" b="b"/>
            <a:pathLst>
              <a:path w="3838486" h="2159149">
                <a:moveTo>
                  <a:pt x="0" y="0"/>
                </a:moveTo>
                <a:lnTo>
                  <a:pt x="3838486" y="0"/>
                </a:lnTo>
                <a:lnTo>
                  <a:pt x="3838486" y="2159149"/>
                </a:lnTo>
                <a:lnTo>
                  <a:pt x="0" y="2159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>
            <a:off x="685800" y="4303735"/>
            <a:ext cx="7353777" cy="1189733"/>
          </a:xfrm>
          <a:custGeom>
            <a:avLst/>
            <a:gdLst/>
            <a:ahLst/>
            <a:cxnLst/>
            <a:rect l="l" t="t" r="r" b="b"/>
            <a:pathLst>
              <a:path w="11030665" h="1784599">
                <a:moveTo>
                  <a:pt x="0" y="0"/>
                </a:moveTo>
                <a:lnTo>
                  <a:pt x="11030665" y="0"/>
                </a:lnTo>
                <a:lnTo>
                  <a:pt x="11030665" y="1784599"/>
                </a:lnTo>
                <a:lnTo>
                  <a:pt x="0" y="178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TextBox 5"/>
          <p:cNvSpPr txBox="1"/>
          <p:nvPr/>
        </p:nvSpPr>
        <p:spPr>
          <a:xfrm>
            <a:off x="453176" y="5644496"/>
            <a:ext cx="8091257" cy="71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7"/>
              </a:lnSpc>
              <a:spcBef>
                <a:spcPct val="0"/>
              </a:spcBef>
            </a:pPr>
            <a:r>
              <a:rPr lang="en-US" sz="424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8-12 year Resilience Game Hub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game board&#10;&#10;Description automatically generated">
            <a:extLst>
              <a:ext uri="{FF2B5EF4-FFF2-40B4-BE49-F238E27FC236}">
                <a16:creationId xmlns:a16="http://schemas.microsoft.com/office/drawing/2014/main" id="{40C1D49E-F2CC-D2C6-4348-0CC3E18E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330" y="1967383"/>
            <a:ext cx="9959340" cy="4315654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Problem: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Resilience in children is at all time low, particularly after the pandemic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40C28"/>
                </a:solidFill>
                <a:effectLst/>
                <a:latin typeface="Google Sans"/>
              </a:rPr>
              <a:t>20.3% 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of eight to 16-year-olds had a probable mental disorder in 2023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Teachers, Parents and Caregivers feel lost (</a:t>
            </a:r>
            <a:r>
              <a:rPr lang="en-GB" b="1" dirty="0"/>
              <a:t>don’t have skills and capacity</a:t>
            </a:r>
            <a:r>
              <a:rPr lang="en-GB" dirty="0"/>
              <a:t>)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No holistic solutions to tackle the problem- support </a:t>
            </a:r>
            <a:r>
              <a:rPr lang="en-GB" b="1" dirty="0"/>
              <a:t>fragmented</a:t>
            </a:r>
            <a:r>
              <a:rPr lang="en-GB" dirty="0"/>
              <a:t> and </a:t>
            </a:r>
            <a:r>
              <a:rPr lang="en-GB" b="1" dirty="0"/>
              <a:t>difficult </a:t>
            </a:r>
            <a:r>
              <a:rPr lang="en-GB" dirty="0"/>
              <a:t>to access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9EBE8-2EEE-E58A-438C-AAD6C8CB6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89"/>
          <a:stretch/>
        </p:blipFill>
        <p:spPr>
          <a:xfrm>
            <a:off x="10324408" y="178637"/>
            <a:ext cx="1721689" cy="792652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280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with a clock on it&#10;&#10;Description automatically generated">
            <a:extLst>
              <a:ext uri="{FF2B5EF4-FFF2-40B4-BE49-F238E27FC236}">
                <a16:creationId xmlns:a16="http://schemas.microsoft.com/office/drawing/2014/main" id="{90454F8E-C75E-FA7F-338E-4351D90FF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359" y="1348019"/>
            <a:ext cx="6232103" cy="361467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Why Now: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1 in 5 </a:t>
            </a:r>
            <a:r>
              <a:rPr lang="en-GB" dirty="0"/>
              <a:t>children aged </a:t>
            </a:r>
            <a:r>
              <a:rPr lang="en-GB" b="1" dirty="0"/>
              <a:t>5-16</a:t>
            </a:r>
            <a:r>
              <a:rPr lang="en-GB" dirty="0"/>
              <a:t> experiencing mental health problem (NHS, 2023)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7250</a:t>
            </a:r>
            <a:r>
              <a:rPr lang="en-GB" dirty="0"/>
              <a:t> UK students - social, emotional, and behavioural difficulties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1.5 million </a:t>
            </a:r>
            <a:r>
              <a:rPr lang="en-GB" dirty="0"/>
              <a:t>children and young people under the age of 18, and 8.5 million adults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C6222-4E1B-D48C-0A52-629906E97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89"/>
          <a:stretch/>
        </p:blipFill>
        <p:spPr>
          <a:xfrm>
            <a:off x="9800704" y="528216"/>
            <a:ext cx="1791653" cy="824863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36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-0.02088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2088 L -0.24922 0.04248" pathEditMode="relative" ptsTypes="AA">
                                      <p:cBhvr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4248 L -0.12425 0.02907" pathEditMode="relative" ptsTypes="AA">
                                      <p:cBhvr>
                                        <p:cTn id="1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2425 0.02907 L 0.09382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9382 0.24861 L 0.24922 0.24861" pathEditMode="relative" ptsTypes="AA">
                                      <p:cBhvr>
                                        <p:cTn id="23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0.24922 0.20576" pathEditMode="relative" ptsTypes="AA">
                                      <p:cBhvr>
                                        <p:cTn id="2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0576 L 0.24922 0.01295" pathEditMode="relative" ptsTypes="AA">
                                      <p:cBhvr>
                                        <p:cTn id="29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01295 L 0.24922 -0.23003" pathEditMode="relative" ptsTypes="AA">
                                      <p:cBhvr>
                                        <p:cTn id="32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3003 L 0.24922 -0.24861" pathEditMode="relative" ptsTypes="AA">
                                      <p:cBhvr>
                                        <p:cTn id="35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 0" pathEditMode="relative" ptsTypes="AA">
                                      <p:cBhvr>
                                        <p:cTn id="3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0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360F172D-BB92-DB0E-6B0B-6A8903341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0" y="228600"/>
            <a:ext cx="1000606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30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game with dice&#10;&#10;Description automatically generated">
            <a:extLst>
              <a:ext uri="{FF2B5EF4-FFF2-40B4-BE49-F238E27FC236}">
                <a16:creationId xmlns:a16="http://schemas.microsoft.com/office/drawing/2014/main" id="{A2F50587-E483-27A5-20B1-CC175B469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920" y="1579419"/>
            <a:ext cx="9408160" cy="3054927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Solution: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BRIC is the solution offered by a freemium model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b="1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Free open-source resilience building content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Gamifying the curriculum to mainstream resilience building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0D67C-F681-910E-40D1-DE03D3F61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89"/>
          <a:stretch/>
        </p:blipFill>
        <p:spPr>
          <a:xfrm>
            <a:off x="10591903" y="0"/>
            <a:ext cx="1520696" cy="700116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686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colorful pieces on a piece of paper&#10;&#10;Description automatically generated">
            <a:extLst>
              <a:ext uri="{FF2B5EF4-FFF2-40B4-BE49-F238E27FC236}">
                <a16:creationId xmlns:a16="http://schemas.microsoft.com/office/drawing/2014/main" id="{9761BA2C-A7B6-F039-4A9A-5CF3CC9D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340" y="1551709"/>
            <a:ext cx="10838666" cy="3541099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/>
              <a:t>Product: Online platform (Freemium)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32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BRIC an online platform delivering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Workshops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Board Games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Consultancy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1F3311-3112-B679-B54C-CF4CC7136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89"/>
          <a:stretch/>
        </p:blipFill>
        <p:spPr>
          <a:xfrm>
            <a:off x="10684548" y="172876"/>
            <a:ext cx="1272803" cy="585988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FCFB139A-5206-534C-CD84-D8E62A452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6" y="2791199"/>
            <a:ext cx="1863344" cy="81606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787EF43-7442-B2C9-7887-4F701E72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98" y="3804512"/>
            <a:ext cx="2286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4225" y="181303"/>
            <a:ext cx="6724117" cy="614855"/>
          </a:xfrm>
        </p:spPr>
        <p:txBody>
          <a:bodyPr anchor="b">
            <a:noAutofit/>
          </a:bodyPr>
          <a:lstStyle/>
          <a:p>
            <a:pPr algn="l"/>
            <a:endParaRPr lang="en-GB" sz="3200" b="1" dirty="0"/>
          </a:p>
          <a:p>
            <a:pPr algn="l"/>
            <a:r>
              <a:rPr lang="en-GB" sz="3200" b="1" dirty="0"/>
              <a:t>The Team and Supporters:</a:t>
            </a:r>
          </a:p>
        </p:txBody>
      </p:sp>
      <p:pic>
        <p:nvPicPr>
          <p:cNvPr id="2" name="Picture 1" descr="A logo with a blue background&#10;&#10;Description automatically generated">
            <a:extLst>
              <a:ext uri="{FF2B5EF4-FFF2-40B4-BE49-F238E27FC236}">
                <a16:creationId xmlns:a16="http://schemas.microsoft.com/office/drawing/2014/main" id="{D861ABA4-F1EC-58FF-2C33-5DA4E21C8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89"/>
          <a:stretch/>
        </p:blipFill>
        <p:spPr>
          <a:xfrm>
            <a:off x="10250050" y="345964"/>
            <a:ext cx="1611131" cy="741752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pic>
        <p:nvPicPr>
          <p:cNvPr id="7" name="Picture 6" descr="A person wearing glasses and a hat&#10;&#10;Description automatically generated">
            <a:extLst>
              <a:ext uri="{FF2B5EF4-FFF2-40B4-BE49-F238E27FC236}">
                <a16:creationId xmlns:a16="http://schemas.microsoft.com/office/drawing/2014/main" id="{008C43D2-96F7-8EC2-C3D4-D3B4BE331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280" y="4857217"/>
            <a:ext cx="1627222" cy="1516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E6CFA-91DD-F003-EE31-68A03FAB471B}"/>
              </a:ext>
            </a:extLst>
          </p:cNvPr>
          <p:cNvSpPr/>
          <p:nvPr/>
        </p:nvSpPr>
        <p:spPr>
          <a:xfrm>
            <a:off x="1244226" y="1607127"/>
            <a:ext cx="3078392" cy="4405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/>
              <a:t>Media Subject matter Expert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/>
              <a:t>Graphic Designer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/>
              <a:t>Psychologist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/>
              <a:t>Computer Scientist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/>
              <a:t>Game Developer</a:t>
            </a:r>
          </a:p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D8218-6BAC-BACB-87F4-A9C0B161EE58}"/>
              </a:ext>
            </a:extLst>
          </p:cNvPr>
          <p:cNvSpPr/>
          <p:nvPr/>
        </p:nvSpPr>
        <p:spPr>
          <a:xfrm>
            <a:off x="8781593" y="1607127"/>
            <a:ext cx="3078392" cy="4405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938E5D2D-9E0E-6AA8-9ECF-804CE48E7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69" y="3699785"/>
            <a:ext cx="2498976" cy="1339850"/>
          </a:xfrm>
          <a:prstGeom prst="rect">
            <a:avLst/>
          </a:prstGeom>
        </p:spPr>
      </p:pic>
      <p:pic>
        <p:nvPicPr>
          <p:cNvPr id="13" name="Picture 1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61F5D26-24DE-0D54-381E-02BD3FCDB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845127"/>
            <a:ext cx="4334842" cy="1479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7A9E7E-B640-5157-6B24-254F3F81B9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247" b="22939"/>
          <a:stretch/>
        </p:blipFill>
        <p:spPr>
          <a:xfrm>
            <a:off x="5432786" y="2207442"/>
            <a:ext cx="2160543" cy="1116560"/>
          </a:xfrm>
          <a:prstGeom prst="rect">
            <a:avLst/>
          </a:prstGeom>
        </p:spPr>
      </p:pic>
      <p:pic>
        <p:nvPicPr>
          <p:cNvPr id="17" name="Picture 16" descr="A logo of a building block&#10;&#10;Description automatically generated">
            <a:extLst>
              <a:ext uri="{FF2B5EF4-FFF2-40B4-BE49-F238E27FC236}">
                <a16:creationId xmlns:a16="http://schemas.microsoft.com/office/drawing/2014/main" id="{02B224DF-F88D-B966-B39C-D184ED0EC8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090" t="22862" r="13266" b="21019"/>
          <a:stretch/>
        </p:blipFill>
        <p:spPr>
          <a:xfrm>
            <a:off x="9259984" y="1903480"/>
            <a:ext cx="1980132" cy="862242"/>
          </a:xfrm>
          <a:prstGeom prst="rect">
            <a:avLst/>
          </a:prstGeom>
        </p:spPr>
      </p:pic>
      <p:pic>
        <p:nvPicPr>
          <p:cNvPr id="19" name="Picture 18" descr="A white text on a gray background&#10;&#10;Description automatically generated">
            <a:extLst>
              <a:ext uri="{FF2B5EF4-FFF2-40B4-BE49-F238E27FC236}">
                <a16:creationId xmlns:a16="http://schemas.microsoft.com/office/drawing/2014/main" id="{04077AB2-05C7-10CA-6357-3722A6EBE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713" y="3235558"/>
            <a:ext cx="2906086" cy="931024"/>
          </a:xfrm>
          <a:prstGeom prst="rect">
            <a:avLst/>
          </a:prstGeom>
        </p:spPr>
      </p:pic>
      <p:pic>
        <p:nvPicPr>
          <p:cNvPr id="21" name="Picture 20" descr="A logo with a triangle and white text&#10;&#10;Description automatically generated">
            <a:extLst>
              <a:ext uri="{FF2B5EF4-FFF2-40B4-BE49-F238E27FC236}">
                <a16:creationId xmlns:a16="http://schemas.microsoft.com/office/drawing/2014/main" id="{17883FEB-85C0-7C39-A23B-A4705499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2677" y="4494393"/>
            <a:ext cx="2239493" cy="13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game with dice and cards&#10;&#10;Description automatically generated">
            <a:extLst>
              <a:ext uri="{FF2B5EF4-FFF2-40B4-BE49-F238E27FC236}">
                <a16:creationId xmlns:a16="http://schemas.microsoft.com/office/drawing/2014/main" id="{25F6F3ED-5F74-A7B0-8EBE-4684FE1B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C219F3-D8E6-00A7-6E56-388BD8F0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97" y="200722"/>
            <a:ext cx="4886211" cy="6429377"/>
          </a:xfrm>
          <a:pattFill prst="narVert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GB" sz="2800" dirty="0"/>
              <a:t>Population of Leicestershire (2021 estimate): Approximately 706,155</a:t>
            </a:r>
          </a:p>
          <a:p>
            <a:r>
              <a:rPr lang="en-GB" sz="2800" dirty="0"/>
              <a:t>Estimated aged 8-12 in Leicestershire: Approximately 42,369 (6% of total population)</a:t>
            </a:r>
          </a:p>
          <a:p>
            <a:endParaRPr lang="en-GB" sz="2800" dirty="0"/>
          </a:p>
          <a:p>
            <a:r>
              <a:rPr lang="en-GB" sz="2800" dirty="0"/>
              <a:t>Potential revenue calculation:</a:t>
            </a:r>
          </a:p>
          <a:p>
            <a:r>
              <a:rPr lang="en-GB" sz="2800" dirty="0"/>
              <a:t>Assume average price per child per year: £150 (for workshops/games)</a:t>
            </a:r>
          </a:p>
          <a:p>
            <a:r>
              <a:rPr lang="en-GB" sz="2800" b="1" dirty="0"/>
              <a:t>TAM</a:t>
            </a:r>
            <a:r>
              <a:rPr lang="en-GB" sz="2800" dirty="0"/>
              <a:t> = 42,369 × £150 = £6,355,350 per year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rgbClr val="0F283E"/>
              </a:solidFill>
              <a:latin typeface="Open Sans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solidFill>
                <a:srgbClr val="0F283E"/>
              </a:solidFill>
              <a:latin typeface="Open Sans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solidFill>
                <a:srgbClr val="0F283E"/>
              </a:solidFill>
              <a:latin typeface="Open Sans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CF775-CD3D-F2AE-A640-533F1A3A5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989"/>
          <a:stretch/>
        </p:blipFill>
        <p:spPr>
          <a:xfrm>
            <a:off x="9820655" y="5682066"/>
            <a:ext cx="2059187" cy="948033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054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rd game with colorful squares&#10;&#10;Description automatically generated">
            <a:extLst>
              <a:ext uri="{FF2B5EF4-FFF2-40B4-BE49-F238E27FC236}">
                <a16:creationId xmlns:a16="http://schemas.microsoft.com/office/drawing/2014/main" id="{D3510A1C-B6C2-BF5B-6B93-ED1AE509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30" y="747131"/>
            <a:ext cx="5363737" cy="5363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CD410-D904-ECE6-4B81-373224E0952C}"/>
              </a:ext>
            </a:extLst>
          </p:cNvPr>
          <p:cNvSpPr txBox="1"/>
          <p:nvPr/>
        </p:nvSpPr>
        <p:spPr>
          <a:xfrm>
            <a:off x="802888" y="646771"/>
            <a:ext cx="55838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No. of schools in Leicestershire: </a:t>
            </a:r>
            <a:r>
              <a:rPr lang="en-GB" sz="2800" b="1" dirty="0"/>
              <a:t>280</a:t>
            </a:r>
          </a:p>
          <a:p>
            <a:r>
              <a:rPr lang="en-GB" sz="2800" dirty="0"/>
              <a:t>50% interested : </a:t>
            </a:r>
            <a:r>
              <a:rPr lang="en-GB" sz="2800" b="1" dirty="0"/>
              <a:t>140</a:t>
            </a:r>
            <a:r>
              <a:rPr lang="en-GB" sz="2800" dirty="0"/>
              <a:t> schools</a:t>
            </a:r>
          </a:p>
          <a:p>
            <a:r>
              <a:rPr lang="en-GB" sz="2800" dirty="0"/>
              <a:t>50 students per school in the age range: </a:t>
            </a:r>
            <a:r>
              <a:rPr lang="en-GB" sz="2800" b="1" dirty="0"/>
              <a:t>7,000</a:t>
            </a:r>
            <a:r>
              <a:rPr lang="en-GB" sz="2800" dirty="0"/>
              <a:t> </a:t>
            </a:r>
          </a:p>
          <a:p>
            <a:r>
              <a:rPr lang="en-GB" sz="2800" dirty="0"/>
              <a:t>10% of 42,369 parents: </a:t>
            </a:r>
            <a:r>
              <a:rPr lang="en-GB" sz="2800" b="1" dirty="0"/>
              <a:t>4237</a:t>
            </a:r>
            <a:r>
              <a:rPr lang="en-GB" sz="2800" dirty="0"/>
              <a:t> students</a:t>
            </a:r>
          </a:p>
          <a:p>
            <a:r>
              <a:rPr lang="en-GB" sz="2800" dirty="0"/>
              <a:t>15% of 50 community centres: 7</a:t>
            </a:r>
          </a:p>
          <a:p>
            <a:r>
              <a:rPr lang="en-GB" sz="2800" dirty="0"/>
              <a:t>Potential reach: </a:t>
            </a:r>
            <a:r>
              <a:rPr lang="en-GB" sz="2800" b="1" dirty="0"/>
              <a:t>11,244</a:t>
            </a:r>
            <a:r>
              <a:rPr lang="en-GB" sz="2800" dirty="0"/>
              <a:t> children</a:t>
            </a:r>
          </a:p>
          <a:p>
            <a:endParaRPr lang="en-GB" sz="2800" dirty="0"/>
          </a:p>
          <a:p>
            <a:r>
              <a:rPr lang="en-GB" sz="2800" dirty="0"/>
              <a:t>Potential revenue: 11,244x£150= </a:t>
            </a:r>
            <a:r>
              <a:rPr lang="en-GB" sz="2800" b="1" dirty="0"/>
              <a:t>£1,686,600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E182B-62A0-D521-660A-8C2AAB42ED83}"/>
              </a:ext>
            </a:extLst>
          </p:cNvPr>
          <p:cNvSpPr txBox="1"/>
          <p:nvPr/>
        </p:nvSpPr>
        <p:spPr>
          <a:xfrm>
            <a:off x="1202364" y="6211229"/>
            <a:ext cx="1036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Partnerships with local authorities and educational institutions could be crucial for market penetration.</a:t>
            </a:r>
          </a:p>
        </p:txBody>
      </p:sp>
    </p:spTree>
    <p:extLst>
      <p:ext uri="{BB962C8B-B14F-4D97-AF65-F5344CB8AC3E}">
        <p14:creationId xmlns:p14="http://schemas.microsoft.com/office/powerpoint/2010/main" val="3964757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725</Words>
  <Application>Microsoft Macintosh PowerPoint</Application>
  <PresentationFormat>Widescreen</PresentationFormat>
  <Paragraphs>127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Aptos Serif</vt:lpstr>
      <vt:lpstr>Arial</vt:lpstr>
      <vt:lpstr>Arimo</vt:lpstr>
      <vt:lpstr>Google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Indrani Lahiri</dc:creator>
  <cp:lastModifiedBy>Indrani Lahiri</cp:lastModifiedBy>
  <cp:revision>1</cp:revision>
  <dcterms:created xsi:type="dcterms:W3CDTF">2024-11-25T09:22:33Z</dcterms:created>
  <dcterms:modified xsi:type="dcterms:W3CDTF">2024-11-25T15:50:56Z</dcterms:modified>
</cp:coreProperties>
</file>