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60" r:id="rId3"/>
    <p:sldId id="263" r:id="rId4"/>
    <p:sldId id="279" r:id="rId5"/>
    <p:sldId id="273" r:id="rId6"/>
    <p:sldId id="264" r:id="rId7"/>
    <p:sldId id="274" r:id="rId8"/>
    <p:sldId id="266" r:id="rId9"/>
    <p:sldId id="278" r:id="rId10"/>
    <p:sldId id="277" r:id="rId11"/>
    <p:sldId id="270" r:id="rId12"/>
    <p:sldId id="275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8734"/>
    <a:srgbClr val="4E95D9"/>
    <a:srgbClr val="F7C33A"/>
    <a:srgbClr val="F7D197"/>
    <a:srgbClr val="F7D188"/>
    <a:srgbClr val="F7A9A0"/>
    <a:srgbClr val="F7D2C3"/>
    <a:srgbClr val="F7B292"/>
    <a:srgbClr val="F7AF86"/>
    <a:srgbClr val="DB9B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843" autoAdjust="0"/>
    <p:restoredTop sz="94662"/>
  </p:normalViewPr>
  <p:slideViewPr>
    <p:cSldViewPr snapToGrid="0">
      <p:cViewPr varScale="1">
        <p:scale>
          <a:sx n="93" d="100"/>
          <a:sy n="93" d="100"/>
        </p:scale>
        <p:origin x="216" y="53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E4171A-BDA8-EB2E-B266-F7CDBEB263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2A665D2-1459-6C19-39BA-DC5CDC811E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9DC74D-9C86-8727-C1C5-DAA24E3832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F1ACF-59AC-4D11-96D2-8742DC802E6E}" type="datetimeFigureOut">
              <a:rPr lang="en-GB" smtClean="0"/>
              <a:t>22/11/2024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5203EF-FB56-B7B6-B1BB-454F4C9F76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227AD3-5C37-2DC9-CC62-9ABE1D62CE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24F34-69F6-441A-8410-131648412C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66965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C96249-1F06-CC98-6F23-686FDA143C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7D3FA69-4756-CCA7-B036-107BCDB45D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7F92E8-07C7-63E5-3F94-32F8AFC162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F1ACF-59AC-4D11-96D2-8742DC802E6E}" type="datetimeFigureOut">
              <a:rPr lang="en-GB" smtClean="0"/>
              <a:t>22/11/2024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B47407-7325-1A1C-A0A5-D70A3E38C2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74FFA4-0D2E-CE47-D151-AAC8CBBF7E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24F34-69F6-441A-8410-131648412C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2300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FC09C8D-364F-2185-3995-F1F0F322943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D577076-2591-BE6F-3C14-158A592076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AD9BAB-5844-D923-18BF-5F1B7C2E02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F1ACF-59AC-4D11-96D2-8742DC802E6E}" type="datetimeFigureOut">
              <a:rPr lang="en-GB" smtClean="0"/>
              <a:t>22/11/2024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3C4A39-5CB2-5529-DCC5-9A9CE27C0B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28FB0C-1B06-977D-59D3-5304D999ED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24F34-69F6-441A-8410-131648412C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35893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A70A7-3AF4-4A5E-1ACB-DBA3EC650D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1CDF2A-6FC8-7978-70FC-18D9B9EC82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239257-524F-70FA-4C94-6D66A6C633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F1ACF-59AC-4D11-96D2-8742DC802E6E}" type="datetimeFigureOut">
              <a:rPr lang="en-GB" smtClean="0"/>
              <a:t>22/11/2024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02D542-295F-668D-826F-B0A5E9626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80A20E-15FC-92BF-7F11-AF0B3B82BF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24F34-69F6-441A-8410-131648412C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10205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74B88D-F64D-B4D5-B5DC-2F9339D377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9D038D-703B-3196-E53F-99856BFA9F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2392CE-9FA2-0B1D-D8DB-518501C9AD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F1ACF-59AC-4D11-96D2-8742DC802E6E}" type="datetimeFigureOut">
              <a:rPr lang="en-GB" smtClean="0"/>
              <a:t>22/11/2024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9C4E6D-B506-DFDC-F108-7C1AA4D245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21E308-2A3A-BCC7-E780-B491831E61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24F34-69F6-441A-8410-131648412C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58923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C1062B-BEA3-2969-57F8-C7B0DCCFEC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AA4A5A-35D9-13EB-D0C2-11B5B115A8E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314F1F8-9B87-B70C-6B16-239C9953CA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61BCA53-715C-9840-EAD0-BF66EB058A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F1ACF-59AC-4D11-96D2-8742DC802E6E}" type="datetimeFigureOut">
              <a:rPr lang="en-GB" smtClean="0"/>
              <a:t>22/11/2024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824BC4-E5A9-C81E-8A70-19FF053689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911338-C386-DCE4-978B-86FC31576B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24F34-69F6-441A-8410-131648412C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10770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C851D-7B2F-7C93-E756-E906F35DEA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EDA820-E485-8E86-8713-9ADEBDE1C4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71765EB-4E1D-0161-48C1-A259246740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138173C-6CC7-6E32-315E-F30A36B2B9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68317F7-05E4-E084-729C-92F19E3CA81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17CBDF5-1046-D750-6C8D-08AA3A77F5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F1ACF-59AC-4D11-96D2-8742DC802E6E}" type="datetimeFigureOut">
              <a:rPr lang="en-GB" smtClean="0"/>
              <a:t>22/11/2024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E14B1A4-C5BD-41A6-3031-F6E33BD2AE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6EFD3CE-FBA9-A1D9-01E8-11114F03FD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24F34-69F6-441A-8410-131648412C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6004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032625-D487-96F3-6BDF-D410ECF71A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D38C3B1-86E8-685C-A5A5-B2F12A446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F1ACF-59AC-4D11-96D2-8742DC802E6E}" type="datetimeFigureOut">
              <a:rPr lang="en-GB" smtClean="0"/>
              <a:t>22/11/2024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59BD045-2BEA-2E07-0A78-E22E78B52C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554CA84-48DC-E124-7F66-3EB03F138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24F34-69F6-441A-8410-131648412C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42221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737DA97-FF66-86CA-E3F6-CFB839E28F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F1ACF-59AC-4D11-96D2-8742DC802E6E}" type="datetimeFigureOut">
              <a:rPr lang="en-GB" smtClean="0"/>
              <a:t>22/11/2024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8D5AAEE-6EA4-6383-0F4E-2E3642F10C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E21EB2-E671-2AF7-946C-5E780D40A4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24F34-69F6-441A-8410-131648412C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38214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FC5305-7C55-AEA0-A41E-4B86CA8DB6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2D2508-CF93-A60C-244A-CA2694C771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D02BFE-D214-EF15-8FD3-53EC30B02C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6A1093-71BE-864E-F2A6-31A9AB97F0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F1ACF-59AC-4D11-96D2-8742DC802E6E}" type="datetimeFigureOut">
              <a:rPr lang="en-GB" smtClean="0"/>
              <a:t>22/11/2024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D2329A-4844-758E-A3E8-554247F966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D8E1CB-CF8B-2777-6318-C9ADF87A55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24F34-69F6-441A-8410-131648412C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0729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BAB255-794D-D236-5DD8-0AE79E1567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A078AA8-167D-DFC5-2EDB-67019B8997D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9001C33-680B-7603-AEEB-AEF606957B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565531-AB14-DFEE-BCC0-F84DEFA15A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F1ACF-59AC-4D11-96D2-8742DC802E6E}" type="datetimeFigureOut">
              <a:rPr lang="en-GB" smtClean="0"/>
              <a:t>22/11/2024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86851C-67AD-2F62-7322-16107A39CE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156C4E-D3BA-0C3F-E53C-C038A04360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24F34-69F6-441A-8410-131648412C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21343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AB2BF01-5A18-3172-3744-A196A557C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67B400-708E-780B-D5EC-41584A8569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D51454-96E8-C632-F7D9-7C6DB63B729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DBF1ACF-59AC-4D11-96D2-8742DC802E6E}" type="datetimeFigureOut">
              <a:rPr lang="en-GB" smtClean="0"/>
              <a:t>22/11/2024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F49BEB-BC3D-E46E-D3AF-49169DA98D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A99880-112D-C2F1-B3A1-CB8C7BB6BB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6524F34-69F6-441A-8410-131648412C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8612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g"/><Relationship Id="rId7" Type="http://schemas.openxmlformats.org/officeDocument/2006/relationships/image" Target="../media/image11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5.png"/><Relationship Id="rId7" Type="http://schemas.openxmlformats.org/officeDocument/2006/relationships/image" Target="../media/image1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CC1090F-35AF-1BF8-07E4-B92E6E260EA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2" b="989"/>
          <a:stretch/>
        </p:blipFill>
        <p:spPr>
          <a:xfrm>
            <a:off x="9833317" y="5687896"/>
            <a:ext cx="2046526" cy="942204"/>
          </a:xfrm>
          <a:custGeom>
            <a:avLst/>
            <a:gdLst/>
            <a:ahLst/>
            <a:cxnLst/>
            <a:rect l="l" t="t" r="r" b="b"/>
            <a:pathLst>
              <a:path w="4579832" h="5347063">
                <a:moveTo>
                  <a:pt x="106985" y="0"/>
                </a:moveTo>
                <a:lnTo>
                  <a:pt x="4472847" y="0"/>
                </a:lnTo>
                <a:cubicBezTo>
                  <a:pt x="4531933" y="0"/>
                  <a:pt x="4579832" y="47899"/>
                  <a:pt x="4579832" y="106985"/>
                </a:cubicBezTo>
                <a:lnTo>
                  <a:pt x="4579832" y="5240078"/>
                </a:lnTo>
                <a:cubicBezTo>
                  <a:pt x="4579832" y="5299164"/>
                  <a:pt x="4531933" y="5347063"/>
                  <a:pt x="4472847" y="5347063"/>
                </a:cubicBezTo>
                <a:lnTo>
                  <a:pt x="106985" y="5347063"/>
                </a:lnTo>
                <a:cubicBezTo>
                  <a:pt x="47899" y="5347063"/>
                  <a:pt x="0" y="5299164"/>
                  <a:pt x="0" y="5240078"/>
                </a:cubicBezTo>
                <a:lnTo>
                  <a:pt x="0" y="106985"/>
                </a:lnTo>
                <a:cubicBezTo>
                  <a:pt x="0" y="47899"/>
                  <a:pt x="47899" y="0"/>
                  <a:pt x="106985" y="0"/>
                </a:cubicBezTo>
                <a:close/>
              </a:path>
            </a:pathLst>
          </a:cu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9F4DC55-5DF8-4F35-DCE7-9CB832707E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0964" y="417613"/>
            <a:ext cx="2921563" cy="2921563"/>
          </a:xfrm>
          <a:prstGeom prst="rect">
            <a:avLst/>
          </a:prstGeom>
        </p:spPr>
      </p:pic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EAB8312C-51DE-2CBD-2C1F-BEB2503806B6}"/>
              </a:ext>
            </a:extLst>
          </p:cNvPr>
          <p:cNvSpPr txBox="1">
            <a:spLocks/>
          </p:cNvSpPr>
          <p:nvPr/>
        </p:nvSpPr>
        <p:spPr>
          <a:xfrm>
            <a:off x="5090251" y="1327107"/>
            <a:ext cx="7689797" cy="776141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sz="1800" dirty="0"/>
          </a:p>
          <a:p>
            <a:pPr algn="ctr"/>
            <a:endParaRPr lang="en-GB" sz="1800" dirty="0"/>
          </a:p>
          <a:p>
            <a:pPr algn="ctr"/>
            <a:r>
              <a:rPr lang="en-GB" sz="2400" dirty="0">
                <a:solidFill>
                  <a:srgbClr val="0070C0"/>
                </a:solidFill>
                <a:latin typeface="Latha" panose="020B0604020202020204" pitchFamily="34" charset="0"/>
                <a:cs typeface="Latha" panose="020B0604020202020204" pitchFamily="34" charset="0"/>
              </a:rPr>
              <a:t>Leyshon Griffiths</a:t>
            </a:r>
          </a:p>
          <a:p>
            <a:pPr algn="ctr"/>
            <a:r>
              <a:rPr lang="en-GB" sz="2400" dirty="0">
                <a:solidFill>
                  <a:srgbClr val="0070C0"/>
                </a:solidFill>
                <a:latin typeface="Latha" panose="020B0604020202020204" pitchFamily="34" charset="0"/>
                <a:cs typeface="Latha" panose="020B0604020202020204" pitchFamily="34" charset="0"/>
              </a:rPr>
              <a:t>Liz Anderson</a:t>
            </a:r>
          </a:p>
          <a:p>
            <a:pPr algn="ctr"/>
            <a:endParaRPr lang="en-GB" sz="1800" dirty="0"/>
          </a:p>
          <a:p>
            <a:pPr algn="ctr"/>
            <a:endParaRPr lang="en-GB" sz="1800" dirty="0"/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AB73FB97-EAE4-B266-26E5-8678AACBA3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50000" y="3726832"/>
            <a:ext cx="7092000" cy="393847"/>
          </a:xfrm>
          <a:ln w="63500">
            <a:solidFill>
              <a:srgbClr val="F78734"/>
            </a:solidFill>
          </a:ln>
        </p:spPr>
        <p:txBody>
          <a:bodyPr>
            <a:normAutofit lnSpcReduction="10000"/>
          </a:bodyPr>
          <a:lstStyle/>
          <a:p>
            <a:r>
              <a:rPr lang="en-US" sz="2300" dirty="0">
                <a:solidFill>
                  <a:srgbClr val="0070C0"/>
                </a:solidFill>
                <a:latin typeface="Latha" panose="020B0604020202020204" pitchFamily="34" charset="0"/>
                <a:cs typeface="Latha" panose="020B0604020202020204" pitchFamily="34" charset="0"/>
              </a:rPr>
              <a:t>Improve patient safety and culture in the NHS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232FC00-E869-C702-D832-1F14E1801C4A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2" t="20490" r="86037" b="21892"/>
          <a:stretch/>
        </p:blipFill>
        <p:spPr>
          <a:xfrm>
            <a:off x="520504" y="5542670"/>
            <a:ext cx="2720295" cy="110864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134D3D6-3248-3E76-2B4D-206F53B55074}"/>
              </a:ext>
            </a:extLst>
          </p:cNvPr>
          <p:cNvSpPr txBox="1"/>
          <p:nvPr/>
        </p:nvSpPr>
        <p:spPr>
          <a:xfrm>
            <a:off x="4587019" y="4839112"/>
            <a:ext cx="25555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70C0"/>
                </a:solidFill>
                <a:latin typeface="Latha" panose="020B0604020202020204" pitchFamily="34" charset="0"/>
                <a:cs typeface="Latha" panose="020B0604020202020204" pitchFamily="34" charset="0"/>
              </a:rPr>
              <a:t>trlg1@le.ac.uk</a:t>
            </a:r>
          </a:p>
        </p:txBody>
      </p:sp>
    </p:spTree>
    <p:extLst>
      <p:ext uri="{BB962C8B-B14F-4D97-AF65-F5344CB8AC3E}">
        <p14:creationId xmlns:p14="http://schemas.microsoft.com/office/powerpoint/2010/main" val="29341344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B5C219F3-D8E6-00A7-6E56-388BD8F098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68437" y="450551"/>
            <a:ext cx="9144000" cy="3378200"/>
          </a:xfrm>
        </p:spPr>
        <p:txBody>
          <a:bodyPr>
            <a:normAutofit/>
          </a:bodyPr>
          <a:lstStyle/>
          <a:p>
            <a:r>
              <a:rPr lang="en-GB" sz="5400" b="1" dirty="0">
                <a:latin typeface=""/>
              </a:rPr>
              <a:t>The Team: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F7BD077-F600-541E-D142-110ECA9308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428" y="137036"/>
            <a:ext cx="1131461" cy="113146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4563CA6-80B0-2CDE-2177-3C86928E24D0}"/>
              </a:ext>
            </a:extLst>
          </p:cNvPr>
          <p:cNvSpPr txBox="1"/>
          <p:nvPr/>
        </p:nvSpPr>
        <p:spPr>
          <a:xfrm>
            <a:off x="2046719" y="4320113"/>
            <a:ext cx="209063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b="1" dirty="0">
              <a:solidFill>
                <a:srgbClr val="0070C0"/>
              </a:solidFill>
            </a:endParaRPr>
          </a:p>
          <a:p>
            <a:r>
              <a:rPr lang="en-US" sz="2000" b="1" dirty="0">
                <a:solidFill>
                  <a:srgbClr val="0070C0"/>
                </a:solidFill>
                <a:latin typeface="Latha" panose="020B0604020202020204" pitchFamily="34" charset="0"/>
                <a:cs typeface="Latha" panose="020B0604020202020204" pitchFamily="34" charset="0"/>
              </a:rPr>
              <a:t>Leyshon Griffiths</a:t>
            </a:r>
            <a:endParaRPr lang="en-US" b="1" dirty="0">
              <a:latin typeface="Latha" panose="020B0604020202020204" pitchFamily="34" charset="0"/>
              <a:cs typeface="Latha" panose="020B0604020202020204" pitchFamily="34" charset="0"/>
            </a:endParaRPr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3E7FE0D-E980-2F00-7A4D-A121C86670A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9043"/>
          <a:stretch/>
        </p:blipFill>
        <p:spPr>
          <a:xfrm>
            <a:off x="2214717" y="2359552"/>
            <a:ext cx="1719887" cy="193609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6231702-0670-B86C-F4D4-3663A9AC70B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386"/>
          <a:stretch/>
        </p:blipFill>
        <p:spPr bwMode="auto">
          <a:xfrm>
            <a:off x="7824614" y="2339748"/>
            <a:ext cx="1719887" cy="19360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7" descr="UHL">
            <a:extLst>
              <a:ext uri="{FF2B5EF4-FFF2-40B4-BE49-F238E27FC236}">
                <a16:creationId xmlns:a16="http://schemas.microsoft.com/office/drawing/2014/main" id="{9261EA46-E19A-7736-2B1D-6CC88DE591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8555" y="4996683"/>
            <a:ext cx="2211066" cy="63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3B19FBE-EA40-82EA-C010-F0C472CFFA5C}"/>
              </a:ext>
            </a:extLst>
          </p:cNvPr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9" t="20490" r="86944" b="21892"/>
          <a:stretch/>
        </p:blipFill>
        <p:spPr>
          <a:xfrm>
            <a:off x="8075518" y="4981651"/>
            <a:ext cx="1528903" cy="637863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7D1F915B-067E-1A16-2FD4-52F59E63A64B}"/>
              </a:ext>
            </a:extLst>
          </p:cNvPr>
          <p:cNvSpPr txBox="1"/>
          <p:nvPr/>
        </p:nvSpPr>
        <p:spPr>
          <a:xfrm>
            <a:off x="1780951" y="5809225"/>
            <a:ext cx="100584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0070C0"/>
                </a:solidFill>
                <a:latin typeface="Latha" panose="020B0604020202020204" pitchFamily="34" charset="0"/>
                <a:cs typeface="Latha" panose="020B0604020202020204" pitchFamily="34" charset="0"/>
              </a:rPr>
              <a:t>Consultant Urological Surgeon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3378880-C7BE-505C-15C6-8D901A22B7FC}"/>
              </a:ext>
            </a:extLst>
          </p:cNvPr>
          <p:cNvSpPr txBox="1"/>
          <p:nvPr/>
        </p:nvSpPr>
        <p:spPr>
          <a:xfrm>
            <a:off x="6950531" y="5518707"/>
            <a:ext cx="4565718" cy="12926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0070C0"/>
                </a:solidFill>
                <a:latin typeface="Latha" panose="020B0604020202020204" pitchFamily="34" charset="0"/>
                <a:cs typeface="Latha" panose="020B0604020202020204" pitchFamily="34" charset="0"/>
              </a:rPr>
              <a:t> 	</a:t>
            </a:r>
          </a:p>
          <a:p>
            <a:r>
              <a:rPr lang="en-US" sz="2000" dirty="0">
                <a:solidFill>
                  <a:srgbClr val="0070C0"/>
                </a:solidFill>
                <a:latin typeface="Latha" panose="020B0604020202020204" pitchFamily="34" charset="0"/>
                <a:cs typeface="Latha" panose="020B0604020202020204" pitchFamily="34" charset="0"/>
              </a:rPr>
              <a:t>Non-executive Director of Leicestershire Partnership (LPT) NHS Trust </a:t>
            </a:r>
          </a:p>
          <a:p>
            <a:endParaRPr lang="en-US" sz="1800" b="1" dirty="0">
              <a:solidFill>
                <a:srgbClr val="0070C0"/>
              </a:solidFill>
              <a:latin typeface="Latha" panose="020B0604020202020204" pitchFamily="34" charset="0"/>
              <a:cs typeface="Latha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DB64C34-5A8D-D3F0-D826-27353DC43528}"/>
              </a:ext>
            </a:extLst>
          </p:cNvPr>
          <p:cNvSpPr txBox="1"/>
          <p:nvPr/>
        </p:nvSpPr>
        <p:spPr>
          <a:xfrm>
            <a:off x="4656366" y="1616431"/>
            <a:ext cx="229416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Co-founders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27E8E9D-FC47-A91F-D92D-469F61E85D5F}"/>
              </a:ext>
            </a:extLst>
          </p:cNvPr>
          <p:cNvSpPr txBox="1"/>
          <p:nvPr/>
        </p:nvSpPr>
        <p:spPr>
          <a:xfrm>
            <a:off x="7943678" y="4530329"/>
            <a:ext cx="16690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0070C0"/>
                </a:solidFill>
                <a:latin typeface="Latha" panose="020B0604020202020204" pitchFamily="34" charset="0"/>
                <a:cs typeface="Latha" panose="020B0604020202020204" pitchFamily="34" charset="0"/>
              </a:rPr>
              <a:t>Liz Anderson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BD8606E-815F-E9E7-FDBC-245AE2FB4844}"/>
              </a:ext>
            </a:extLst>
          </p:cNvPr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9" t="20490" r="86944" b="21892"/>
          <a:stretch/>
        </p:blipFill>
        <p:spPr>
          <a:xfrm>
            <a:off x="1545757" y="4981651"/>
            <a:ext cx="1528903" cy="637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62410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B5C219F3-D8E6-00A7-6E56-388BD8F098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1494043"/>
            <a:ext cx="11880583" cy="2971800"/>
          </a:xfrm>
        </p:spPr>
        <p:txBody>
          <a:bodyPr>
            <a:normAutofit/>
          </a:bodyPr>
          <a:lstStyle/>
          <a:p>
            <a:r>
              <a:rPr lang="en-GB" sz="5400" b="1" dirty="0">
                <a:latin typeface=""/>
              </a:rPr>
              <a:t>The Financials:</a:t>
            </a:r>
          </a:p>
          <a:p>
            <a:pPr algn="l"/>
            <a:endParaRPr lang="en-GB" sz="2600" b="1" dirty="0">
              <a:solidFill>
                <a:schemeClr val="accent4">
                  <a:lumMod val="75000"/>
                </a:schemeClr>
              </a:solidFill>
            </a:endParaRPr>
          </a:p>
          <a:p>
            <a:pPr algn="l"/>
            <a:r>
              <a:rPr lang="en-GB" sz="2000" b="1" dirty="0">
                <a:solidFill>
                  <a:schemeClr val="accent4">
                    <a:lumMod val="75000"/>
                  </a:schemeClr>
                </a:solidFill>
                <a:latin typeface="Latha" panose="020B0604020202020204" pitchFamily="34" charset="0"/>
                <a:cs typeface="Latha" panose="020B0604020202020204" pitchFamily="34" charset="0"/>
              </a:rPr>
              <a:t>	</a:t>
            </a:r>
            <a:endParaRPr lang="en-GB" sz="2600" b="1" dirty="0">
              <a:solidFill>
                <a:schemeClr val="accent4">
                  <a:lumMod val="75000"/>
                </a:schemeClr>
              </a:solidFill>
            </a:endParaRPr>
          </a:p>
          <a:p>
            <a:pPr algn="l"/>
            <a:endParaRPr lang="en-GB" sz="2600" dirty="0"/>
          </a:p>
          <a:p>
            <a:pPr algn="l"/>
            <a:endParaRPr lang="en-GB" sz="26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84A239C-E8CD-E770-73A8-53FCD7A019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538" y="228235"/>
            <a:ext cx="1131461" cy="113146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B26DBC1-F5BF-538E-8CC2-1D5338FA70A7}"/>
              </a:ext>
            </a:extLst>
          </p:cNvPr>
          <p:cNvSpPr txBox="1"/>
          <p:nvPr/>
        </p:nvSpPr>
        <p:spPr>
          <a:xfrm>
            <a:off x="1000997" y="3834487"/>
            <a:ext cx="10190006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GB" sz="2400" b="1" dirty="0">
                <a:solidFill>
                  <a:srgbClr val="0070C0"/>
                </a:solidFill>
                <a:latin typeface="Latha" panose="020B0604020202020204" pitchFamily="34" charset="0"/>
                <a:cs typeface="Latha" panose="020B0604020202020204" pitchFamily="34" charset="0"/>
              </a:rPr>
              <a:t>Year 1:</a:t>
            </a:r>
            <a:r>
              <a:rPr lang="en-GB" sz="24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Latha" panose="020B0604020202020204" pitchFamily="34" charset="0"/>
                <a:cs typeface="Latha" panose="020B0604020202020204" pitchFamily="34" charset="0"/>
              </a:rPr>
              <a:t>  </a:t>
            </a:r>
            <a:r>
              <a:rPr lang="en-GB" sz="2400" b="1" dirty="0">
                <a:latin typeface="Latha" panose="020B0604020202020204" pitchFamily="34" charset="0"/>
                <a:cs typeface="Latha" panose="020B0604020202020204" pitchFamily="34" charset="0"/>
              </a:rPr>
              <a:t>Pilot in 3 local trusts (2 acute and 1 non-acute)</a:t>
            </a:r>
          </a:p>
          <a:p>
            <a:pPr algn="l"/>
            <a:r>
              <a:rPr lang="en-GB" sz="2400" b="1" dirty="0">
                <a:solidFill>
                  <a:srgbClr val="0070C0"/>
                </a:solidFill>
                <a:latin typeface="Latha" panose="020B0604020202020204" pitchFamily="34" charset="0"/>
                <a:cs typeface="Latha" panose="020B0604020202020204" pitchFamily="34" charset="0"/>
              </a:rPr>
              <a:t>Year 2:</a:t>
            </a:r>
            <a:r>
              <a:rPr lang="en-GB" sz="24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Latha" panose="020B0604020202020204" pitchFamily="34" charset="0"/>
                <a:cs typeface="Latha" panose="020B0604020202020204" pitchFamily="34" charset="0"/>
              </a:rPr>
              <a:t>  </a:t>
            </a:r>
            <a:r>
              <a:rPr lang="en-GB" sz="2400" b="1" dirty="0">
                <a:latin typeface="Latha" panose="020B0604020202020204" pitchFamily="34" charset="0"/>
                <a:cs typeface="Latha" panose="020B0604020202020204" pitchFamily="34" charset="0"/>
              </a:rPr>
              <a:t>Expand to 5 acute trusts and 2 non-acute</a:t>
            </a:r>
          </a:p>
          <a:p>
            <a:pPr algn="l"/>
            <a:r>
              <a:rPr lang="en-GB" sz="2400" b="1" dirty="0">
                <a:solidFill>
                  <a:srgbClr val="0070C0"/>
                </a:solidFill>
                <a:latin typeface="Latha" panose="020B0604020202020204" pitchFamily="34" charset="0"/>
                <a:cs typeface="Latha" panose="020B0604020202020204" pitchFamily="34" charset="0"/>
              </a:rPr>
              <a:t>Year 3:</a:t>
            </a:r>
            <a:r>
              <a:rPr lang="en-GB" sz="24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Latha" panose="020B0604020202020204" pitchFamily="34" charset="0"/>
                <a:cs typeface="Latha" panose="020B0604020202020204" pitchFamily="34" charset="0"/>
              </a:rPr>
              <a:t>  </a:t>
            </a:r>
            <a:r>
              <a:rPr lang="en-GB" sz="2400" b="1" dirty="0">
                <a:latin typeface="Latha" panose="020B0604020202020204" pitchFamily="34" charset="0"/>
                <a:cs typeface="Latha" panose="020B0604020202020204" pitchFamily="34" charset="0"/>
              </a:rPr>
              <a:t>20 acute trusts and 5 non-acute</a:t>
            </a:r>
          </a:p>
          <a:p>
            <a:pPr algn="l"/>
            <a:r>
              <a:rPr lang="en-GB" sz="2400" b="1" dirty="0">
                <a:solidFill>
                  <a:srgbClr val="0070C0"/>
                </a:solidFill>
                <a:latin typeface="Latha" panose="020B0604020202020204" pitchFamily="34" charset="0"/>
                <a:cs typeface="Latha" panose="020B0604020202020204" pitchFamily="34" charset="0"/>
              </a:rPr>
              <a:t>Year 5:</a:t>
            </a:r>
            <a:r>
              <a:rPr lang="en-GB" sz="2400" b="1" dirty="0">
                <a:latin typeface="Latha" panose="020B0604020202020204" pitchFamily="34" charset="0"/>
                <a:cs typeface="Latha" panose="020B0604020202020204" pitchFamily="34" charset="0"/>
              </a:rPr>
              <a:t>  70 acute trusts and 10 non-acute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17E75E5-93BE-DFBD-D8DD-997ED8D1C306}"/>
              </a:ext>
            </a:extLst>
          </p:cNvPr>
          <p:cNvSpPr txBox="1"/>
          <p:nvPr/>
        </p:nvSpPr>
        <p:spPr>
          <a:xfrm>
            <a:off x="1063257" y="3123632"/>
            <a:ext cx="61205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  <a:latin typeface="Latha" panose="020B0604020202020204" pitchFamily="34" charset="0"/>
                <a:cs typeface="Latha" panose="020B0604020202020204" pitchFamily="34" charset="0"/>
              </a:rPr>
              <a:t>Annual subscription per NHS trust: £20,000</a:t>
            </a:r>
          </a:p>
        </p:txBody>
      </p:sp>
    </p:spTree>
    <p:extLst>
      <p:ext uri="{BB962C8B-B14F-4D97-AF65-F5344CB8AC3E}">
        <p14:creationId xmlns:p14="http://schemas.microsoft.com/office/powerpoint/2010/main" val="22469481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B5C219F3-D8E6-00A7-6E56-388BD8F098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258601"/>
            <a:ext cx="9144000" cy="364236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5400" b="1" dirty="0">
                <a:latin typeface=""/>
              </a:rPr>
              <a:t>The Ask:</a:t>
            </a:r>
            <a:r>
              <a:rPr lang="en-GB" sz="4400" b="1" dirty="0">
                <a:latin typeface=""/>
              </a:rPr>
              <a:t>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5A2BCE1-7FD8-14F2-7603-0A329877CE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538" y="228235"/>
            <a:ext cx="1131461" cy="113146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903E0D3-1A7D-6834-1134-68FAF677F769}"/>
              </a:ext>
            </a:extLst>
          </p:cNvPr>
          <p:cNvSpPr txBox="1"/>
          <p:nvPr/>
        </p:nvSpPr>
        <p:spPr>
          <a:xfrm>
            <a:off x="797538" y="3210211"/>
            <a:ext cx="1066800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Latha" panose="020B0604020202020204" pitchFamily="34" charset="0"/>
                <a:cs typeface="Latha" panose="020B0604020202020204" pitchFamily="34" charset="0"/>
              </a:rPr>
              <a:t>To welcome a co-founder with £150,000 to invest</a:t>
            </a:r>
          </a:p>
          <a:p>
            <a:endParaRPr lang="en-US" sz="2400" dirty="0">
              <a:latin typeface="Latha" panose="020B0604020202020204" pitchFamily="34" charset="0"/>
              <a:cs typeface="Latha" panose="020B0604020202020204" pitchFamily="34" charset="0"/>
            </a:endParaRPr>
          </a:p>
          <a:p>
            <a:r>
              <a:rPr lang="en-US" sz="2400" dirty="0">
                <a:latin typeface="Latha" panose="020B0604020202020204" pitchFamily="34" charset="0"/>
                <a:cs typeface="Latha" panose="020B0604020202020204" pitchFamily="34" charset="0"/>
              </a:rPr>
              <a:t>- NHS digital requirements</a:t>
            </a:r>
          </a:p>
          <a:p>
            <a:r>
              <a:rPr lang="en-US" sz="2400" dirty="0">
                <a:latin typeface="Latha" panose="020B0604020202020204" pitchFamily="34" charset="0"/>
                <a:cs typeface="Latha" panose="020B0604020202020204" pitchFamily="34" charset="0"/>
              </a:rPr>
              <a:t>- Marketing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569300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B5C219F3-D8E6-00A7-6E56-388BD8F098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7787" y="302485"/>
            <a:ext cx="11116363" cy="1639312"/>
          </a:xfrm>
          <a:noFill/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5800" b="1" dirty="0">
                <a:latin typeface=""/>
              </a:rPr>
              <a:t>Problem: </a:t>
            </a:r>
            <a:endParaRPr lang="en-GB" sz="3500" b="1" dirty="0">
              <a:solidFill>
                <a:srgbClr val="0070C0"/>
              </a:solidFill>
              <a:latin typeface=""/>
            </a:endParaRPr>
          </a:p>
          <a:p>
            <a:pPr lvl="1" algn="l">
              <a:lnSpc>
                <a:spcPct val="100000"/>
              </a:lnSpc>
              <a:spcBef>
                <a:spcPts val="0"/>
              </a:spcBef>
            </a:pPr>
            <a:r>
              <a:rPr lang="en-GB" b="1" dirty="0"/>
              <a:t>	</a:t>
            </a:r>
            <a:endParaRPr lang="en-GB" sz="1900" dirty="0"/>
          </a:p>
          <a:p>
            <a:pPr marL="342900" indent="-34290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GB" dirty="0"/>
          </a:p>
          <a:p>
            <a:pPr marL="342900" indent="-34290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GB" dirty="0"/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en-GB" dirty="0"/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en-GB" b="1" dirty="0"/>
          </a:p>
          <a:p>
            <a:pPr marL="342900" indent="-34290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GB" sz="2400" dirty="0"/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en-GB" b="1" dirty="0"/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en-GB" b="1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13D083F-1FA5-BC03-492B-329E224336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538" y="206685"/>
            <a:ext cx="1131461" cy="113146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28B7261-83D5-6C4F-3F88-6E1F0F4588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538" y="228235"/>
            <a:ext cx="1131461" cy="113146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7EE4894-3AC3-7E63-3F11-05D7E81892F4}"/>
              </a:ext>
            </a:extLst>
          </p:cNvPr>
          <p:cNvSpPr txBox="1"/>
          <p:nvPr/>
        </p:nvSpPr>
        <p:spPr>
          <a:xfrm>
            <a:off x="5069642" y="5146596"/>
            <a:ext cx="61189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accent4">
                    <a:lumMod val="75000"/>
                  </a:schemeClr>
                </a:solidFill>
                <a:latin typeface="Latha" panose="020B0604020202020204" pitchFamily="34" charset="0"/>
                <a:cs typeface="Latha" panose="020B0604020202020204" pitchFamily="34" charset="0"/>
              </a:rPr>
              <a:t>Current data fails to explain exactly what’s going on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9033CF0-F4B6-2FEE-9D45-73A167177211}"/>
              </a:ext>
            </a:extLst>
          </p:cNvPr>
          <p:cNvSpPr txBox="1"/>
          <p:nvPr/>
        </p:nvSpPr>
        <p:spPr>
          <a:xfrm>
            <a:off x="5069642" y="5586201"/>
            <a:ext cx="50610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accent4">
                    <a:lumMod val="75000"/>
                  </a:schemeClr>
                </a:solidFill>
                <a:latin typeface="Latha" panose="020B0604020202020204" pitchFamily="34" charset="0"/>
                <a:cs typeface="Latha" panose="020B0604020202020204" pitchFamily="34" charset="0"/>
              </a:rPr>
              <a:t>Some teams are reluctant to speak up 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9B09763-C7B0-6FF1-0EB6-F8E4AEE2E79F}"/>
              </a:ext>
            </a:extLst>
          </p:cNvPr>
          <p:cNvSpPr txBox="1"/>
          <p:nvPr/>
        </p:nvSpPr>
        <p:spPr>
          <a:xfrm>
            <a:off x="5069642" y="6030617"/>
            <a:ext cx="82875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4">
                    <a:lumMod val="75000"/>
                  </a:schemeClr>
                </a:solidFill>
                <a:latin typeface="Latha" panose="020B0604020202020204" pitchFamily="34" charset="0"/>
                <a:cs typeface="Latha" panose="020B0604020202020204" pitchFamily="34" charset="0"/>
              </a:rPr>
              <a:t>Learning is mostly focused on what went wrong (Safety-I)</a:t>
            </a:r>
            <a:endParaRPr lang="en-US" sz="2000" dirty="0">
              <a:solidFill>
                <a:srgbClr val="0070C0"/>
              </a:solidFill>
              <a:latin typeface="Latha" panose="020B0604020202020204" pitchFamily="34" charset="0"/>
              <a:cs typeface="Latha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A90EE10-78F9-1D56-D890-B0B85885ABA9}"/>
              </a:ext>
            </a:extLst>
          </p:cNvPr>
          <p:cNvSpPr txBox="1"/>
          <p:nvPr/>
        </p:nvSpPr>
        <p:spPr>
          <a:xfrm>
            <a:off x="3422731" y="1941797"/>
            <a:ext cx="4936265" cy="400110"/>
          </a:xfrm>
          <a:prstGeom prst="rect">
            <a:avLst/>
          </a:prstGeom>
          <a:noFill/>
          <a:ln w="50800">
            <a:solidFill>
              <a:srgbClr val="4E95D9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Latha" panose="020B0604020202020204" pitchFamily="34" charset="0"/>
                <a:cs typeface="Latha" panose="020B0604020202020204" pitchFamily="34" charset="0"/>
              </a:rPr>
              <a:t>1 in 10 patients are harmed in healthcare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78E05C55-1BD2-766F-3EB5-FA6056F95701}"/>
              </a:ext>
            </a:extLst>
          </p:cNvPr>
          <p:cNvGrpSpPr/>
          <p:nvPr/>
        </p:nvGrpSpPr>
        <p:grpSpPr>
          <a:xfrm>
            <a:off x="3422731" y="5246859"/>
            <a:ext cx="1601784" cy="162292"/>
            <a:chOff x="179967" y="0"/>
            <a:chExt cx="1601784" cy="162292"/>
          </a:xfrm>
          <a:solidFill>
            <a:srgbClr val="F78734"/>
          </a:solidFill>
        </p:grpSpPr>
        <p:sp>
          <p:nvSpPr>
            <p:cNvPr id="10" name="Chevron 9">
              <a:extLst>
                <a:ext uri="{FF2B5EF4-FFF2-40B4-BE49-F238E27FC236}">
                  <a16:creationId xmlns:a16="http://schemas.microsoft.com/office/drawing/2014/main" id="{427BDA4C-B0C8-661F-A9F5-9771AB81BE7F}"/>
                </a:ext>
              </a:extLst>
            </p:cNvPr>
            <p:cNvSpPr/>
            <p:nvPr/>
          </p:nvSpPr>
          <p:spPr>
            <a:xfrm flipV="1">
              <a:off x="179967" y="0"/>
              <a:ext cx="1601784" cy="162292"/>
            </a:xfrm>
            <a:prstGeom prst="chevron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Chevron 4">
              <a:extLst>
                <a:ext uri="{FF2B5EF4-FFF2-40B4-BE49-F238E27FC236}">
                  <a16:creationId xmlns:a16="http://schemas.microsoft.com/office/drawing/2014/main" id="{8286C379-8C51-08A7-5BF1-5AB41FCD05B9}"/>
                </a:ext>
              </a:extLst>
            </p:cNvPr>
            <p:cNvSpPr txBox="1"/>
            <p:nvPr/>
          </p:nvSpPr>
          <p:spPr>
            <a:xfrm rot="10800000">
              <a:off x="261113" y="0"/>
              <a:ext cx="1439492" cy="162292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8014" tIns="36005" rIns="36005" bIns="36005" numCol="1" spcCol="1270" anchor="ctr" anchorCtr="0">
              <a:noAutofit/>
            </a:bodyPr>
            <a:lstStyle/>
            <a:p>
              <a:pPr marL="0" lvl="0" indent="0"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GB" sz="2700" kern="1200" dirty="0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EEC4D2F8-CA6B-4C8B-1D7B-C155527E2633}"/>
              </a:ext>
            </a:extLst>
          </p:cNvPr>
          <p:cNvGrpSpPr/>
          <p:nvPr/>
        </p:nvGrpSpPr>
        <p:grpSpPr>
          <a:xfrm>
            <a:off x="3422730" y="5664475"/>
            <a:ext cx="1601784" cy="162292"/>
            <a:chOff x="179967" y="0"/>
            <a:chExt cx="1601784" cy="162292"/>
          </a:xfrm>
          <a:solidFill>
            <a:srgbClr val="F78734"/>
          </a:solidFill>
        </p:grpSpPr>
        <p:sp>
          <p:nvSpPr>
            <p:cNvPr id="24" name="Chevron 23">
              <a:extLst>
                <a:ext uri="{FF2B5EF4-FFF2-40B4-BE49-F238E27FC236}">
                  <a16:creationId xmlns:a16="http://schemas.microsoft.com/office/drawing/2014/main" id="{94BC81E1-2612-AD2D-09E8-93E55108621D}"/>
                </a:ext>
              </a:extLst>
            </p:cNvPr>
            <p:cNvSpPr/>
            <p:nvPr/>
          </p:nvSpPr>
          <p:spPr>
            <a:xfrm flipV="1">
              <a:off x="179967" y="0"/>
              <a:ext cx="1601784" cy="162292"/>
            </a:xfrm>
            <a:prstGeom prst="chevron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5" name="Chevron 4">
              <a:extLst>
                <a:ext uri="{FF2B5EF4-FFF2-40B4-BE49-F238E27FC236}">
                  <a16:creationId xmlns:a16="http://schemas.microsoft.com/office/drawing/2014/main" id="{E6B6AB69-3E83-B384-7D96-A50AA1CF11A9}"/>
                </a:ext>
              </a:extLst>
            </p:cNvPr>
            <p:cNvSpPr txBox="1"/>
            <p:nvPr/>
          </p:nvSpPr>
          <p:spPr>
            <a:xfrm rot="10800000">
              <a:off x="261113" y="0"/>
              <a:ext cx="1439492" cy="162292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8014" tIns="36005" rIns="36005" bIns="36005" numCol="1" spcCol="1270" anchor="ctr" anchorCtr="0">
              <a:noAutofit/>
            </a:bodyPr>
            <a:lstStyle/>
            <a:p>
              <a:pPr marL="0" lvl="0" indent="0"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GB" sz="2700" kern="1200" dirty="0"/>
            </a:p>
          </p:txBody>
        </p:sp>
      </p:grpSp>
      <p:pic>
        <p:nvPicPr>
          <p:cNvPr id="2050" name="Picture 2" descr="Outerwear Portrait Shoulder Business, headshot, blue, business png thumbnail">
            <a:extLst>
              <a:ext uri="{FF2B5EF4-FFF2-40B4-BE49-F238E27FC236}">
                <a16:creationId xmlns:a16="http://schemas.microsoft.com/office/drawing/2014/main" id="{7AE1BD09-5732-5122-05CB-7972773EC8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863" y="5288665"/>
            <a:ext cx="2127182" cy="1065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1589210D-EA7C-8DAF-7D2B-2B29B5F3D612}"/>
              </a:ext>
            </a:extLst>
          </p:cNvPr>
          <p:cNvGrpSpPr/>
          <p:nvPr/>
        </p:nvGrpSpPr>
        <p:grpSpPr>
          <a:xfrm>
            <a:off x="3418296" y="6114457"/>
            <a:ext cx="1601784" cy="162292"/>
            <a:chOff x="179967" y="0"/>
            <a:chExt cx="1601784" cy="162292"/>
          </a:xfrm>
          <a:solidFill>
            <a:srgbClr val="F78734"/>
          </a:solidFill>
        </p:grpSpPr>
        <p:sp>
          <p:nvSpPr>
            <p:cNvPr id="5" name="Chevron 4">
              <a:extLst>
                <a:ext uri="{FF2B5EF4-FFF2-40B4-BE49-F238E27FC236}">
                  <a16:creationId xmlns:a16="http://schemas.microsoft.com/office/drawing/2014/main" id="{FABB933A-F07A-469A-092F-56F09C594343}"/>
                </a:ext>
              </a:extLst>
            </p:cNvPr>
            <p:cNvSpPr/>
            <p:nvPr/>
          </p:nvSpPr>
          <p:spPr>
            <a:xfrm flipV="1">
              <a:off x="179967" y="0"/>
              <a:ext cx="1601784" cy="162292"/>
            </a:xfrm>
            <a:prstGeom prst="chevron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Chevron 4">
              <a:extLst>
                <a:ext uri="{FF2B5EF4-FFF2-40B4-BE49-F238E27FC236}">
                  <a16:creationId xmlns:a16="http://schemas.microsoft.com/office/drawing/2014/main" id="{383FDCAE-3615-B8F6-6CE8-11262482FF11}"/>
                </a:ext>
              </a:extLst>
            </p:cNvPr>
            <p:cNvSpPr txBox="1"/>
            <p:nvPr/>
          </p:nvSpPr>
          <p:spPr>
            <a:xfrm rot="10800000">
              <a:off x="261113" y="0"/>
              <a:ext cx="1439492" cy="162292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8014" tIns="36005" rIns="36005" bIns="36005" numCol="1" spcCol="1270" anchor="ctr" anchorCtr="0">
              <a:noAutofit/>
            </a:bodyPr>
            <a:lstStyle/>
            <a:p>
              <a:pPr marL="0" lvl="0" indent="0"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GB" sz="2700" kern="1200" dirty="0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C70F95B2-17CE-BFEA-FB6E-6C717767A57F}"/>
              </a:ext>
            </a:extLst>
          </p:cNvPr>
          <p:cNvSpPr txBox="1"/>
          <p:nvPr/>
        </p:nvSpPr>
        <p:spPr>
          <a:xfrm>
            <a:off x="3414790" y="4178031"/>
            <a:ext cx="8366553" cy="400110"/>
          </a:xfrm>
          <a:prstGeom prst="rect">
            <a:avLst/>
          </a:prstGeom>
          <a:noFill/>
          <a:ln w="50800">
            <a:solidFill>
              <a:srgbClr val="4E95D9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Latha" panose="020B0604020202020204" pitchFamily="34" charset="0"/>
                <a:cs typeface="Latha" panose="020B0604020202020204" pitchFamily="34" charset="0"/>
              </a:rPr>
              <a:t>35/1,900 patient safety incidents per day result in severe harm or death</a:t>
            </a:r>
          </a:p>
        </p:txBody>
      </p:sp>
      <p:pic>
        <p:nvPicPr>
          <p:cNvPr id="14" name="Picture 4" descr="NHS England logo | City &amp; Guilds Foundation">
            <a:extLst>
              <a:ext uri="{FF2B5EF4-FFF2-40B4-BE49-F238E27FC236}">
                <a16:creationId xmlns:a16="http://schemas.microsoft.com/office/drawing/2014/main" id="{E957D7BD-0E33-D67D-B6EC-DE6EC25360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850" y="3313176"/>
            <a:ext cx="2180166" cy="1065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6B9BEF7B-59E4-819E-AD94-49688BA67D1C}"/>
              </a:ext>
            </a:extLst>
          </p:cNvPr>
          <p:cNvSpPr txBox="1"/>
          <p:nvPr/>
        </p:nvSpPr>
        <p:spPr>
          <a:xfrm>
            <a:off x="3423664" y="3010625"/>
            <a:ext cx="5404608" cy="400110"/>
          </a:xfrm>
          <a:prstGeom prst="rect">
            <a:avLst/>
          </a:prstGeom>
          <a:noFill/>
          <a:ln w="50800">
            <a:solidFill>
              <a:srgbClr val="4E95D9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Latha" panose="020B0604020202020204" pitchFamily="34" charset="0"/>
                <a:cs typeface="Latha" panose="020B0604020202020204" pitchFamily="34" charset="0"/>
              </a:rPr>
              <a:t>£8 billion per year spent on preventable harm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E864D43-133C-64B0-16F7-EC6AE7620999}"/>
              </a:ext>
            </a:extLst>
          </p:cNvPr>
          <p:cNvSpPr txBox="1"/>
          <p:nvPr/>
        </p:nvSpPr>
        <p:spPr>
          <a:xfrm>
            <a:off x="8692400" y="1941797"/>
            <a:ext cx="2475577" cy="400110"/>
          </a:xfrm>
          <a:prstGeom prst="rect">
            <a:avLst/>
          </a:prstGeom>
          <a:noFill/>
          <a:ln w="50800">
            <a:solidFill>
              <a:srgbClr val="4E95D9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Latha" panose="020B0604020202020204" pitchFamily="34" charset="0"/>
                <a:cs typeface="Latha" panose="020B0604020202020204" pitchFamily="34" charset="0"/>
              </a:rPr>
              <a:t>40% are preventable</a:t>
            </a:r>
          </a:p>
        </p:txBody>
      </p:sp>
      <p:pic>
        <p:nvPicPr>
          <p:cNvPr id="3080" name="Picture 8" descr="Member states of the OECD">
            <a:extLst>
              <a:ext uri="{FF2B5EF4-FFF2-40B4-BE49-F238E27FC236}">
                <a16:creationId xmlns:a16="http://schemas.microsoft.com/office/drawing/2014/main" id="{8E2184EC-5151-9493-6EE5-8C2B5E77B8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850" y="1628371"/>
            <a:ext cx="2180166" cy="1065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6A354F97-5B6D-B0FD-1AF7-BDB635E34A6B}"/>
              </a:ext>
            </a:extLst>
          </p:cNvPr>
          <p:cNvSpPr txBox="1"/>
          <p:nvPr/>
        </p:nvSpPr>
        <p:spPr>
          <a:xfrm>
            <a:off x="3422731" y="3594328"/>
            <a:ext cx="4429651" cy="400110"/>
          </a:xfrm>
          <a:prstGeom prst="rect">
            <a:avLst/>
          </a:prstGeom>
          <a:noFill/>
          <a:ln w="50800">
            <a:solidFill>
              <a:srgbClr val="4E95D9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Latha" panose="020B0604020202020204" pitchFamily="34" charset="0"/>
                <a:cs typeface="Latha" panose="020B0604020202020204" pitchFamily="34" charset="0"/>
              </a:rPr>
              <a:t>11,000 deaths per year are avoidable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A12F31B-D1C8-0E9E-D4F8-004E2E431311}"/>
              </a:ext>
            </a:extLst>
          </p:cNvPr>
          <p:cNvSpPr txBox="1"/>
          <p:nvPr/>
        </p:nvSpPr>
        <p:spPr>
          <a:xfrm>
            <a:off x="789614" y="4853734"/>
            <a:ext cx="16305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  <a:latin typeface="Latha" panose="020B0604020202020204" pitchFamily="34" charset="0"/>
                <a:cs typeface="Latha" panose="020B0604020202020204" pitchFamily="34" charset="0"/>
              </a:rPr>
              <a:t>Meet Alice</a:t>
            </a:r>
          </a:p>
        </p:txBody>
      </p:sp>
    </p:spTree>
    <p:extLst>
      <p:ext uri="{BB962C8B-B14F-4D97-AF65-F5344CB8AC3E}">
        <p14:creationId xmlns:p14="http://schemas.microsoft.com/office/powerpoint/2010/main" val="21828035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B5C219F3-D8E6-00A7-6E56-388BD8F098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66042" y="363171"/>
            <a:ext cx="10146223" cy="176138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5400" b="1" dirty="0">
                <a:latin typeface=""/>
              </a:rPr>
              <a:t>Solution: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GB" sz="5200" b="1" dirty="0">
              <a:latin typeface="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GB" sz="4400" b="1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GB" b="1" dirty="0"/>
          </a:p>
          <a:p>
            <a:pPr marL="342900" indent="-34290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GB" b="1" dirty="0"/>
          </a:p>
          <a:p>
            <a:pPr lvl="1" algn="l">
              <a:lnSpc>
                <a:spcPct val="100000"/>
              </a:lnSpc>
              <a:spcBef>
                <a:spcPts val="0"/>
              </a:spcBef>
            </a:pPr>
            <a:endParaRPr lang="en-GB" sz="2400" dirty="0"/>
          </a:p>
          <a:p>
            <a:pPr marL="1257300" lvl="2" indent="-34290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GB" dirty="0"/>
          </a:p>
          <a:p>
            <a:pPr marL="342900" indent="-34290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GB" dirty="0"/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en-GB" dirty="0"/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en-GB" b="1" dirty="0"/>
          </a:p>
          <a:p>
            <a:pPr marL="342900" indent="-34290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GB" b="1" dirty="0"/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en-GB" b="1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E7D614C-0425-CE97-34CD-48F38DC225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498" y="722910"/>
            <a:ext cx="1131461" cy="113146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2DE13B2-0446-FADA-6996-52A1EC17C621}"/>
              </a:ext>
            </a:extLst>
          </p:cNvPr>
          <p:cNvSpPr txBox="1"/>
          <p:nvPr/>
        </p:nvSpPr>
        <p:spPr>
          <a:xfrm>
            <a:off x="4545988" y="3943623"/>
            <a:ext cx="64451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70C0"/>
                </a:solidFill>
                <a:latin typeface="Latha" panose="020B0604020202020204" pitchFamily="34" charset="0"/>
                <a:cs typeface="Latha" panose="020B0604020202020204" pitchFamily="34" charset="0"/>
              </a:rPr>
              <a:t>More meaningful intelligence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FBBD381-E141-8FBF-02A3-069D6B816DED}"/>
              </a:ext>
            </a:extLst>
          </p:cNvPr>
          <p:cNvSpPr txBox="1"/>
          <p:nvPr/>
        </p:nvSpPr>
        <p:spPr>
          <a:xfrm>
            <a:off x="4538662" y="4503628"/>
            <a:ext cx="54847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70C0"/>
                </a:solidFill>
                <a:latin typeface="Latha" panose="020B0604020202020204" pitchFamily="34" charset="0"/>
                <a:cs typeface="Latha" panose="020B0604020202020204" pitchFamily="34" charset="0"/>
              </a:rPr>
              <a:t>More collaborative leadership, empowering staff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27F3DED-15EB-7812-58F4-4013D33E0CEC}"/>
              </a:ext>
            </a:extLst>
          </p:cNvPr>
          <p:cNvSpPr txBox="1"/>
          <p:nvPr/>
        </p:nvSpPr>
        <p:spPr>
          <a:xfrm>
            <a:off x="4557714" y="5057717"/>
            <a:ext cx="71420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70C0"/>
                </a:solidFill>
                <a:latin typeface="Latha" panose="020B0604020202020204" pitchFamily="34" charset="0"/>
                <a:cs typeface="Latha" panose="020B0604020202020204" pitchFamily="34" charset="0"/>
              </a:rPr>
              <a:t>More learning from what went right (Safety-II)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B7B7F3E6-FFAA-776D-9F7E-0501F133FC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3491" y="1769311"/>
            <a:ext cx="762000" cy="16383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71B8110C-29F9-05A4-42DA-138817EC9BA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4988" y="1764147"/>
            <a:ext cx="762001" cy="1648628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858EB3FA-1466-4BFF-93E9-15CD5CF5DD6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2437" y="1758984"/>
            <a:ext cx="762000" cy="1648627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8C2B70EA-ED7A-4EC8-29EF-F222A60B6CA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9214" y="1758167"/>
            <a:ext cx="762000" cy="1648627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D316FA26-EB13-36DC-40DF-8B604410D40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1383" y="1745648"/>
            <a:ext cx="778051" cy="1683352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17C3BC15-B3F0-EF4D-164C-774373335CA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8160" y="1723441"/>
            <a:ext cx="778051" cy="1683353"/>
          </a:xfrm>
          <a:prstGeom prst="rect">
            <a:avLst/>
          </a:prstGeom>
        </p:spPr>
      </p:pic>
      <p:grpSp>
        <p:nvGrpSpPr>
          <p:cNvPr id="35" name="Group 34">
            <a:extLst>
              <a:ext uri="{FF2B5EF4-FFF2-40B4-BE49-F238E27FC236}">
                <a16:creationId xmlns:a16="http://schemas.microsoft.com/office/drawing/2014/main" id="{01565EA8-CA06-2398-9055-883562B6FB8F}"/>
              </a:ext>
            </a:extLst>
          </p:cNvPr>
          <p:cNvGrpSpPr/>
          <p:nvPr/>
        </p:nvGrpSpPr>
        <p:grpSpPr>
          <a:xfrm>
            <a:off x="2822434" y="4653475"/>
            <a:ext cx="1601784" cy="162292"/>
            <a:chOff x="179967" y="0"/>
            <a:chExt cx="1601784" cy="162292"/>
          </a:xfrm>
          <a:solidFill>
            <a:srgbClr val="F78734"/>
          </a:solidFill>
        </p:grpSpPr>
        <p:sp>
          <p:nvSpPr>
            <p:cNvPr id="36" name="Chevron 35">
              <a:extLst>
                <a:ext uri="{FF2B5EF4-FFF2-40B4-BE49-F238E27FC236}">
                  <a16:creationId xmlns:a16="http://schemas.microsoft.com/office/drawing/2014/main" id="{239B9026-E9C1-66FC-98BD-3D8F6ECD8559}"/>
                </a:ext>
              </a:extLst>
            </p:cNvPr>
            <p:cNvSpPr/>
            <p:nvPr/>
          </p:nvSpPr>
          <p:spPr>
            <a:xfrm flipV="1">
              <a:off x="179967" y="0"/>
              <a:ext cx="1601784" cy="162292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7" name="Chevron 4">
              <a:extLst>
                <a:ext uri="{FF2B5EF4-FFF2-40B4-BE49-F238E27FC236}">
                  <a16:creationId xmlns:a16="http://schemas.microsoft.com/office/drawing/2014/main" id="{E00DCBD0-7360-75DB-DCFE-E59F4D25CFF2}"/>
                </a:ext>
              </a:extLst>
            </p:cNvPr>
            <p:cNvSpPr txBox="1"/>
            <p:nvPr/>
          </p:nvSpPr>
          <p:spPr>
            <a:xfrm rot="10800000">
              <a:off x="261113" y="0"/>
              <a:ext cx="1439492" cy="162292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8014" tIns="36005" rIns="36005" bIns="36005" numCol="1" spcCol="1270" anchor="ctr" anchorCtr="0">
              <a:noAutofit/>
            </a:bodyPr>
            <a:lstStyle/>
            <a:p>
              <a:pPr marL="0" lvl="0" indent="0"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GB" sz="2700" kern="1200" dirty="0"/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3D0DA95C-2674-B7F6-C047-ED3F80604C7D}"/>
              </a:ext>
            </a:extLst>
          </p:cNvPr>
          <p:cNvGrpSpPr/>
          <p:nvPr/>
        </p:nvGrpSpPr>
        <p:grpSpPr>
          <a:xfrm>
            <a:off x="2822434" y="4104094"/>
            <a:ext cx="1601784" cy="162292"/>
            <a:chOff x="179967" y="0"/>
            <a:chExt cx="1601784" cy="162292"/>
          </a:xfrm>
          <a:solidFill>
            <a:srgbClr val="F78734"/>
          </a:solidFill>
        </p:grpSpPr>
        <p:sp>
          <p:nvSpPr>
            <p:cNvPr id="39" name="Chevron 38">
              <a:extLst>
                <a:ext uri="{FF2B5EF4-FFF2-40B4-BE49-F238E27FC236}">
                  <a16:creationId xmlns:a16="http://schemas.microsoft.com/office/drawing/2014/main" id="{6BF4C014-363E-E719-1EB5-5C6B84FAF239}"/>
                </a:ext>
              </a:extLst>
            </p:cNvPr>
            <p:cNvSpPr/>
            <p:nvPr/>
          </p:nvSpPr>
          <p:spPr>
            <a:xfrm flipV="1">
              <a:off x="179967" y="0"/>
              <a:ext cx="1601784" cy="162292"/>
            </a:xfrm>
            <a:prstGeom prst="chevron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0" name="Chevron 4">
              <a:extLst>
                <a:ext uri="{FF2B5EF4-FFF2-40B4-BE49-F238E27FC236}">
                  <a16:creationId xmlns:a16="http://schemas.microsoft.com/office/drawing/2014/main" id="{2771E562-B327-1C2E-F405-12CBD8682D28}"/>
                </a:ext>
              </a:extLst>
            </p:cNvPr>
            <p:cNvSpPr txBox="1"/>
            <p:nvPr/>
          </p:nvSpPr>
          <p:spPr>
            <a:xfrm rot="10800000">
              <a:off x="261113" y="0"/>
              <a:ext cx="1439492" cy="162292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8014" tIns="36005" rIns="36005" bIns="36005" numCol="1" spcCol="1270" anchor="ctr" anchorCtr="0">
              <a:noAutofit/>
            </a:bodyPr>
            <a:lstStyle/>
            <a:p>
              <a:pPr marL="0" lvl="0" indent="0"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GB" sz="2700" kern="1200" dirty="0"/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06E741E2-F0BD-9AD7-43A3-72AA388C5F55}"/>
              </a:ext>
            </a:extLst>
          </p:cNvPr>
          <p:cNvGrpSpPr/>
          <p:nvPr/>
        </p:nvGrpSpPr>
        <p:grpSpPr>
          <a:xfrm>
            <a:off x="2822434" y="5176626"/>
            <a:ext cx="1601784" cy="162292"/>
            <a:chOff x="179967" y="0"/>
            <a:chExt cx="1601784" cy="162292"/>
          </a:xfrm>
          <a:solidFill>
            <a:srgbClr val="F78734"/>
          </a:solidFill>
        </p:grpSpPr>
        <p:sp>
          <p:nvSpPr>
            <p:cNvPr id="42" name="Chevron 41">
              <a:extLst>
                <a:ext uri="{FF2B5EF4-FFF2-40B4-BE49-F238E27FC236}">
                  <a16:creationId xmlns:a16="http://schemas.microsoft.com/office/drawing/2014/main" id="{306862E9-47F0-2C1A-FACF-4C34DCDC248D}"/>
                </a:ext>
              </a:extLst>
            </p:cNvPr>
            <p:cNvSpPr/>
            <p:nvPr/>
          </p:nvSpPr>
          <p:spPr>
            <a:xfrm flipV="1">
              <a:off x="179967" y="0"/>
              <a:ext cx="1601784" cy="162292"/>
            </a:xfrm>
            <a:prstGeom prst="chevron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3" name="Chevron 4">
              <a:extLst>
                <a:ext uri="{FF2B5EF4-FFF2-40B4-BE49-F238E27FC236}">
                  <a16:creationId xmlns:a16="http://schemas.microsoft.com/office/drawing/2014/main" id="{730E3FAC-F4A6-ED53-41C3-E5EF2514E4F1}"/>
                </a:ext>
              </a:extLst>
            </p:cNvPr>
            <p:cNvSpPr txBox="1"/>
            <p:nvPr/>
          </p:nvSpPr>
          <p:spPr>
            <a:xfrm rot="10800000">
              <a:off x="261113" y="0"/>
              <a:ext cx="1439492" cy="162292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8014" tIns="36005" rIns="36005" bIns="36005" numCol="1" spcCol="1270" anchor="ctr" anchorCtr="0">
              <a:noAutofit/>
            </a:bodyPr>
            <a:lstStyle/>
            <a:p>
              <a:pPr marL="0" lvl="0" indent="0"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GB" sz="2700" kern="1200" dirty="0"/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8195F461-1276-5EA0-D703-8F349D7C84B8}"/>
              </a:ext>
            </a:extLst>
          </p:cNvPr>
          <p:cNvSpPr txBox="1"/>
          <p:nvPr/>
        </p:nvSpPr>
        <p:spPr>
          <a:xfrm>
            <a:off x="2296462" y="6078381"/>
            <a:ext cx="8287504" cy="400110"/>
          </a:xfrm>
          <a:prstGeom prst="rect">
            <a:avLst/>
          </a:prstGeom>
          <a:solidFill>
            <a:srgbClr val="F78734"/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Latha" panose="020B0604020202020204" pitchFamily="34" charset="0"/>
                <a:cs typeface="Latha" panose="020B0604020202020204" pitchFamily="34" charset="0"/>
              </a:rPr>
              <a:t>Builds on Patient Safety Incident Response Framework (PSIRF) – 2024</a:t>
            </a:r>
          </a:p>
        </p:txBody>
      </p:sp>
    </p:spTree>
    <p:extLst>
      <p:ext uri="{BB962C8B-B14F-4D97-AF65-F5344CB8AC3E}">
        <p14:creationId xmlns:p14="http://schemas.microsoft.com/office/powerpoint/2010/main" val="28368657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B5C219F3-D8E6-00A7-6E56-388BD8F098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7538" y="903711"/>
            <a:ext cx="10688748" cy="2032457"/>
          </a:xfrm>
          <a:ln w="41275">
            <a:noFill/>
          </a:ln>
        </p:spPr>
        <p:txBody>
          <a:bodyPr>
            <a:normAutofit fontScale="92500" lnSpcReduction="20000"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5200" b="1" dirty="0">
                <a:latin typeface=""/>
              </a:rPr>
              <a:t>Why HTOPS?</a:t>
            </a:r>
            <a:endParaRPr lang="en-GB" sz="4400" b="1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GB" b="1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b="1" dirty="0">
                <a:solidFill>
                  <a:schemeClr val="accent4">
                    <a:lumMod val="75000"/>
                  </a:schemeClr>
                </a:solidFill>
                <a:latin typeface="Latha" panose="020B0604020202020204" pitchFamily="34" charset="0"/>
                <a:cs typeface="Latha" panose="020B0604020202020204" pitchFamily="34" charset="0"/>
              </a:rPr>
              <a:t> </a:t>
            </a:r>
          </a:p>
          <a:p>
            <a:pPr marL="342900" indent="-34290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GB" dirty="0"/>
          </a:p>
          <a:p>
            <a:pPr lvl="1" algn="l">
              <a:lnSpc>
                <a:spcPct val="100000"/>
              </a:lnSpc>
              <a:spcBef>
                <a:spcPts val="0"/>
              </a:spcBef>
            </a:pPr>
            <a:endParaRPr lang="en-GB" sz="2400" dirty="0"/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GB" dirty="0"/>
              <a:t> 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en-GB" dirty="0"/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en-GB" b="1" dirty="0"/>
          </a:p>
          <a:p>
            <a:pPr marL="342900" indent="-34290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GB" b="1" dirty="0"/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en-GB" b="1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E7D614C-0425-CE97-34CD-48F38DC225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538" y="228235"/>
            <a:ext cx="1131461" cy="113146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CD3A6DF-9F35-881A-50F5-8D578DD8D110}"/>
              </a:ext>
            </a:extLst>
          </p:cNvPr>
          <p:cNvSpPr txBox="1"/>
          <p:nvPr/>
        </p:nvSpPr>
        <p:spPr>
          <a:xfrm>
            <a:off x="520505" y="4247050"/>
            <a:ext cx="5575496" cy="461665"/>
          </a:xfrm>
          <a:prstGeom prst="rect">
            <a:avLst/>
          </a:prstGeom>
          <a:noFill/>
          <a:ln w="50800">
            <a:solidFill>
              <a:srgbClr val="F78734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2400" dirty="0">
                <a:latin typeface="Latha" panose="020B0604020202020204" pitchFamily="34" charset="0"/>
                <a:cs typeface="Latha" panose="020B0604020202020204" pitchFamily="34" charset="0"/>
              </a:rPr>
              <a:t>Teams explore good and poor practice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B0F0E03-6BCD-AF8E-C61A-760441893D1E}"/>
              </a:ext>
            </a:extLst>
          </p:cNvPr>
          <p:cNvSpPr txBox="1"/>
          <p:nvPr/>
        </p:nvSpPr>
        <p:spPr>
          <a:xfrm>
            <a:off x="520504" y="3298905"/>
            <a:ext cx="9176390" cy="461665"/>
          </a:xfrm>
          <a:prstGeom prst="rect">
            <a:avLst/>
          </a:prstGeom>
          <a:noFill/>
          <a:ln w="50800">
            <a:solidFill>
              <a:srgbClr val="F78734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Latha" panose="020B0604020202020204" pitchFamily="34" charset="0"/>
                <a:cs typeface="Latha" panose="020B0604020202020204" pitchFamily="34" charset="0"/>
              </a:rPr>
              <a:t>Quick feedback from peers, constant self-improvement, safe space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04B3B6B-D80E-5FBE-06EA-97BE2B1FD12A}"/>
              </a:ext>
            </a:extLst>
          </p:cNvPr>
          <p:cNvSpPr txBox="1"/>
          <p:nvPr/>
        </p:nvSpPr>
        <p:spPr>
          <a:xfrm>
            <a:off x="520504" y="2344548"/>
            <a:ext cx="8023350" cy="461665"/>
          </a:xfrm>
          <a:prstGeom prst="rect">
            <a:avLst/>
          </a:prstGeom>
          <a:noFill/>
          <a:ln w="50800">
            <a:solidFill>
              <a:srgbClr val="F78734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Latha" panose="020B0604020202020204" pitchFamily="34" charset="0"/>
                <a:cs typeface="Latha" panose="020B0604020202020204" pitchFamily="34" charset="0"/>
              </a:rPr>
              <a:t>Real-time observations which fill in intelligence blind spots</a:t>
            </a:r>
          </a:p>
        </p:txBody>
      </p:sp>
    </p:spTree>
    <p:extLst>
      <p:ext uri="{BB962C8B-B14F-4D97-AF65-F5344CB8AC3E}">
        <p14:creationId xmlns:p14="http://schemas.microsoft.com/office/powerpoint/2010/main" val="10364482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B5C219F3-D8E6-00A7-6E56-388BD8F098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64313" y="398689"/>
            <a:ext cx="5445656" cy="790551"/>
          </a:xfrm>
          <a:ln w="41275">
            <a:noFill/>
          </a:ln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4800" b="1" dirty="0">
                <a:latin typeface=""/>
              </a:rPr>
              <a:t>Market Potential:</a:t>
            </a:r>
            <a:endParaRPr lang="en-GB" sz="4800" b="1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GB" sz="4800" b="1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4800" b="1" dirty="0">
                <a:solidFill>
                  <a:schemeClr val="accent4">
                    <a:lumMod val="75000"/>
                  </a:schemeClr>
                </a:solidFill>
                <a:latin typeface="Latha" panose="020B0604020202020204" pitchFamily="34" charset="0"/>
                <a:cs typeface="Latha" panose="020B0604020202020204" pitchFamily="34" charset="0"/>
              </a:rPr>
              <a:t> </a:t>
            </a:r>
          </a:p>
          <a:p>
            <a:pPr marL="342900" indent="-34290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GB" sz="4800" dirty="0"/>
          </a:p>
          <a:p>
            <a:pPr lvl="1" algn="l">
              <a:lnSpc>
                <a:spcPct val="100000"/>
              </a:lnSpc>
              <a:spcBef>
                <a:spcPts val="0"/>
              </a:spcBef>
            </a:pPr>
            <a:endParaRPr lang="en-GB" sz="4800" dirty="0"/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en-GB" sz="4800" dirty="0"/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en-GB" sz="4800" b="1" dirty="0"/>
          </a:p>
          <a:p>
            <a:pPr marL="342900" indent="-34290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GB" sz="4800" b="1" dirty="0"/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en-GB" sz="4800" b="1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E7D614C-0425-CE97-34CD-48F38DC225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026" y="5431978"/>
            <a:ext cx="1284276" cy="116685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7B73B74-908B-1183-5362-7A9A3E044DA4}"/>
              </a:ext>
            </a:extLst>
          </p:cNvPr>
          <p:cNvSpPr txBox="1"/>
          <p:nvPr/>
        </p:nvSpPr>
        <p:spPr>
          <a:xfrm>
            <a:off x="452026" y="1642622"/>
            <a:ext cx="8457943" cy="461665"/>
          </a:xfrm>
          <a:prstGeom prst="rect">
            <a:avLst/>
          </a:prstGeom>
          <a:noFill/>
          <a:ln w="50800">
            <a:solidFill>
              <a:srgbClr val="4E95D9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sz="2400" dirty="0"/>
              <a:t>OECD: 8.7% of healthcare budgets spent on preventable harm </a:t>
            </a:r>
          </a:p>
        </p:txBody>
      </p: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F33A3909-E0A7-A6E9-7D19-F98787FEC6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8427493"/>
              </p:ext>
            </p:extLst>
          </p:nvPr>
        </p:nvGraphicFramePr>
        <p:xfrm>
          <a:off x="452027" y="2393642"/>
          <a:ext cx="11024100" cy="173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71326">
                  <a:extLst>
                    <a:ext uri="{9D8B030D-6E8A-4147-A177-3AD203B41FA5}">
                      <a16:colId xmlns:a16="http://schemas.microsoft.com/office/drawing/2014/main" val="4016456849"/>
                    </a:ext>
                  </a:extLst>
                </a:gridCol>
                <a:gridCol w="3426387">
                  <a:extLst>
                    <a:ext uri="{9D8B030D-6E8A-4147-A177-3AD203B41FA5}">
                      <a16:colId xmlns:a16="http://schemas.microsoft.com/office/drawing/2014/main" val="1913840386"/>
                    </a:ext>
                  </a:extLst>
                </a:gridCol>
                <a:gridCol w="3426387">
                  <a:extLst>
                    <a:ext uri="{9D8B030D-6E8A-4147-A177-3AD203B41FA5}">
                      <a16:colId xmlns:a16="http://schemas.microsoft.com/office/drawing/2014/main" val="3697661046"/>
                    </a:ext>
                  </a:extLst>
                </a:gridCol>
              </a:tblGrid>
              <a:tr h="195793">
                <a:tc>
                  <a:txBody>
                    <a:bodyPr/>
                    <a:lstStyle/>
                    <a:p>
                      <a:r>
                        <a:rPr lang="en-US" sz="2400" dirty="0"/>
                        <a:t>Annual budget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NHS England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Latha" panose="020B0604020202020204" pitchFamily="34" charset="0"/>
                          <a:cs typeface="Latha" panose="020B0604020202020204" pitchFamily="34" charset="0"/>
                        </a:rPr>
                        <a:t>Larger acute NHS trusts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22143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Latha" panose="020B0604020202020204" pitchFamily="34" charset="0"/>
                          <a:cs typeface="Latha" panose="020B0604020202020204" pitchFamily="34" charset="0"/>
                        </a:rPr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Latha" panose="020B0604020202020204" pitchFamily="34" charset="0"/>
                          <a:cs typeface="Latha" panose="020B0604020202020204" pitchFamily="34" charset="0"/>
                        </a:rPr>
                        <a:t>£179 billion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Latha" panose="020B0604020202020204" pitchFamily="34" charset="0"/>
                          <a:cs typeface="Latha" panose="020B0604020202020204" pitchFamily="34" charset="0"/>
                        </a:rPr>
                        <a:t>£1.5 billion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15745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Latha" panose="020B0604020202020204" pitchFamily="34" charset="0"/>
                          <a:cs typeface="Latha" panose="020B0604020202020204" pitchFamily="34" charset="0"/>
                        </a:rPr>
                        <a:t>Spend on preventable harm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Latha" panose="020B0604020202020204" pitchFamily="34" charset="0"/>
                          <a:cs typeface="Latha" panose="020B0604020202020204" pitchFamily="34" charset="0"/>
                        </a:rPr>
                        <a:t>£8 billion     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Latha" panose="020B0604020202020204" pitchFamily="34" charset="0"/>
                          <a:cs typeface="Latha" panose="020B0604020202020204" pitchFamily="34" charset="0"/>
                        </a:rPr>
                        <a:t>£67 million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2962123"/>
                  </a:ext>
                </a:extLst>
              </a:tr>
            </a:tbl>
          </a:graphicData>
        </a:graphic>
      </p:graphicFrame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23C99161-C0B1-B1EC-D92A-4F3A28B69D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3009970"/>
              </p:ext>
            </p:extLst>
          </p:nvPr>
        </p:nvGraphicFramePr>
        <p:xfrm>
          <a:off x="452026" y="4540805"/>
          <a:ext cx="11024100" cy="4572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4205033">
                  <a:extLst>
                    <a:ext uri="{9D8B030D-6E8A-4147-A177-3AD203B41FA5}">
                      <a16:colId xmlns:a16="http://schemas.microsoft.com/office/drawing/2014/main" val="3304414197"/>
                    </a:ext>
                  </a:extLst>
                </a:gridCol>
                <a:gridCol w="3481354">
                  <a:extLst>
                    <a:ext uri="{9D8B030D-6E8A-4147-A177-3AD203B41FA5}">
                      <a16:colId xmlns:a16="http://schemas.microsoft.com/office/drawing/2014/main" val="1027238886"/>
                    </a:ext>
                  </a:extLst>
                </a:gridCol>
                <a:gridCol w="3337713">
                  <a:extLst>
                    <a:ext uri="{9D8B030D-6E8A-4147-A177-3AD203B41FA5}">
                      <a16:colId xmlns:a16="http://schemas.microsoft.com/office/drawing/2014/main" val="162649152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latin typeface="Latha" panose="020B0604020202020204" pitchFamily="34" charset="0"/>
                          <a:cs typeface="Latha" panose="020B0604020202020204" pitchFamily="34" charset="0"/>
                        </a:rPr>
                        <a:t>PSIRF target by 2025 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bg1"/>
                          </a:solidFill>
                          <a:latin typeface="Latha" panose="020B0604020202020204" pitchFamily="34" charset="0"/>
                          <a:cs typeface="Latha" panose="020B0604020202020204" pitchFamily="34" charset="0"/>
                        </a:rPr>
                        <a:t>Save £850 million 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Save £6 million 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2338665"/>
                  </a:ext>
                </a:extLst>
              </a:tr>
            </a:tbl>
          </a:graphicData>
        </a:graphic>
      </p:graphicFrame>
      <p:sp>
        <p:nvSpPr>
          <p:cNvPr id="24" name="Chevron 23">
            <a:extLst>
              <a:ext uri="{FF2B5EF4-FFF2-40B4-BE49-F238E27FC236}">
                <a16:creationId xmlns:a16="http://schemas.microsoft.com/office/drawing/2014/main" id="{DEC870E3-493B-1D46-2182-B6D90D0E3F7D}"/>
              </a:ext>
            </a:extLst>
          </p:cNvPr>
          <p:cNvSpPr/>
          <p:nvPr/>
        </p:nvSpPr>
        <p:spPr>
          <a:xfrm flipV="1">
            <a:off x="2075707" y="5843555"/>
            <a:ext cx="4020293" cy="308181"/>
          </a:xfrm>
          <a:prstGeom prst="chevron">
            <a:avLst/>
          </a:prstGeom>
          <a:solidFill>
            <a:srgbClr val="F78734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73D45AE-43C7-607A-D470-28DB8A87A080}"/>
              </a:ext>
            </a:extLst>
          </p:cNvPr>
          <p:cNvSpPr txBox="1"/>
          <p:nvPr/>
        </p:nvSpPr>
        <p:spPr>
          <a:xfrm>
            <a:off x="6435405" y="5766812"/>
            <a:ext cx="5275803" cy="461665"/>
          </a:xfrm>
          <a:prstGeom prst="rect">
            <a:avLst/>
          </a:prstGeom>
          <a:noFill/>
          <a:ln w="50800">
            <a:solidFill>
              <a:srgbClr val="F78734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Latha" panose="020B0604020202020204" pitchFamily="34" charset="0"/>
                <a:cs typeface="Latha" panose="020B0604020202020204" pitchFamily="34" charset="0"/>
              </a:rPr>
              <a:t>215 NHS trusts, 124 are acute trusts</a:t>
            </a:r>
          </a:p>
        </p:txBody>
      </p:sp>
    </p:spTree>
    <p:extLst>
      <p:ext uri="{BB962C8B-B14F-4D97-AF65-F5344CB8AC3E}">
        <p14:creationId xmlns:p14="http://schemas.microsoft.com/office/powerpoint/2010/main" val="10522562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B5C219F3-D8E6-00A7-6E56-388BD8F098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7538" y="1659643"/>
            <a:ext cx="11013030" cy="318008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5400" b="1" dirty="0">
                <a:latin typeface=""/>
              </a:rPr>
              <a:t>Business Model: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GB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GB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dirty="0">
                <a:solidFill>
                  <a:srgbClr val="0070C0"/>
                </a:solidFill>
                <a:latin typeface="Latha" panose="020B0604020202020204" pitchFamily="34" charset="0"/>
                <a:cs typeface="Latha" panose="020B0604020202020204" pitchFamily="34" charset="0"/>
              </a:rPr>
              <a:t>Providing the HTOPS App to NHS hospital trusts for an annual subscription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1ABB72B-F57E-E7EB-24FC-BB847826BC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538" y="228235"/>
            <a:ext cx="1131461" cy="1131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8767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B5C219F3-D8E6-00A7-6E56-388BD8F098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45877" y="410294"/>
            <a:ext cx="9724454" cy="318008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5400" b="1" dirty="0">
                <a:latin typeface=""/>
              </a:rPr>
              <a:t>Go to Market: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GB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GB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dirty="0">
                <a:solidFill>
                  <a:srgbClr val="0070C0"/>
                </a:solidFill>
                <a:latin typeface="Latha" panose="020B0604020202020204" pitchFamily="34" charset="0"/>
                <a:cs typeface="Latha" panose="020B0604020202020204" pitchFamily="34" charset="0"/>
              </a:rPr>
              <a:t>Networking, events, direct outreach into NHS trusts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1ABB72B-F57E-E7EB-24FC-BB847826BC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538" y="228235"/>
            <a:ext cx="1131461" cy="113146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C39FFAB-F0F9-8214-D532-7E5EFD87E4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2850" y="2892465"/>
            <a:ext cx="2120304" cy="257418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FF80542-6ECF-676C-4027-CF398C52966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8846" y="2892465"/>
            <a:ext cx="2120304" cy="2618575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F61EDEE7-09AF-CCAC-177A-29A2E541141F}"/>
              </a:ext>
            </a:extLst>
          </p:cNvPr>
          <p:cNvSpPr txBox="1"/>
          <p:nvPr/>
        </p:nvSpPr>
        <p:spPr>
          <a:xfrm>
            <a:off x="1828574" y="5739820"/>
            <a:ext cx="97244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Latha" panose="020B0604020202020204" pitchFamily="34" charset="0"/>
                <a:cs typeface="Latha" panose="020B0604020202020204" pitchFamily="34" charset="0"/>
              </a:rPr>
              <a:t>Acute:</a:t>
            </a:r>
            <a:r>
              <a:rPr lang="en-US" sz="2000" dirty="0">
                <a:latin typeface="Latha" panose="020B0604020202020204" pitchFamily="34" charset="0"/>
                <a:cs typeface="Latha" panose="020B0604020202020204" pitchFamily="34" charset="0"/>
              </a:rPr>
              <a:t> Leicester	(UHL)			 </a:t>
            </a:r>
            <a:r>
              <a:rPr lang="en-US" sz="2000" b="1" dirty="0">
                <a:latin typeface="Latha" panose="020B0604020202020204" pitchFamily="34" charset="0"/>
                <a:cs typeface="Latha" panose="020B0604020202020204" pitchFamily="34" charset="0"/>
              </a:rPr>
              <a:t>Acute:</a:t>
            </a:r>
            <a:r>
              <a:rPr lang="en-US" sz="2000" dirty="0">
                <a:latin typeface="Latha" panose="020B0604020202020204" pitchFamily="34" charset="0"/>
                <a:cs typeface="Latha" panose="020B0604020202020204" pitchFamily="34" charset="0"/>
              </a:rPr>
              <a:t> Northampton/Kettering (UHN)</a:t>
            </a:r>
          </a:p>
          <a:p>
            <a:r>
              <a:rPr lang="en-US" sz="2000" b="1" dirty="0">
                <a:latin typeface="Latha" panose="020B0604020202020204" pitchFamily="34" charset="0"/>
                <a:cs typeface="Latha" panose="020B0604020202020204" pitchFamily="34" charset="0"/>
              </a:rPr>
              <a:t>Non-acute:</a:t>
            </a:r>
            <a:r>
              <a:rPr lang="en-US" sz="2000" dirty="0">
                <a:latin typeface="Latha" panose="020B0604020202020204" pitchFamily="34" charset="0"/>
                <a:cs typeface="Latha" panose="020B0604020202020204" pitchFamily="34" charset="0"/>
              </a:rPr>
              <a:t> Leicestershire (LPT)</a:t>
            </a:r>
          </a:p>
        </p:txBody>
      </p:sp>
    </p:spTree>
    <p:extLst>
      <p:ext uri="{BB962C8B-B14F-4D97-AF65-F5344CB8AC3E}">
        <p14:creationId xmlns:p14="http://schemas.microsoft.com/office/powerpoint/2010/main" val="37677947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B5C219F3-D8E6-00A7-6E56-388BD8F098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63268" y="413087"/>
            <a:ext cx="9144000" cy="356108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5400" b="1" dirty="0">
                <a:latin typeface=""/>
              </a:rPr>
              <a:t>Competition: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GB" sz="4400" b="1" dirty="0"/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GB" dirty="0">
                <a:solidFill>
                  <a:srgbClr val="0070C0"/>
                </a:solidFill>
                <a:latin typeface="Latha" panose="020B0604020202020204" pitchFamily="34" charset="0"/>
                <a:cs typeface="Latha" panose="020B0604020202020204" pitchFamily="34" charset="0"/>
              </a:rPr>
              <a:t> 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b="1" dirty="0">
                <a:solidFill>
                  <a:srgbClr val="0070C0"/>
                </a:solidFill>
                <a:latin typeface="Latha" panose="020B0604020202020204" pitchFamily="34" charset="0"/>
                <a:cs typeface="Latha" panose="020B0604020202020204" pitchFamily="34" charset="0"/>
              </a:rPr>
              <a:t>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GB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11E6D6B-1716-0D8C-74CE-C002AA45CC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538" y="228235"/>
            <a:ext cx="1131461" cy="1131461"/>
          </a:xfrm>
          <a:prstGeom prst="rect">
            <a:avLst/>
          </a:prstGeom>
        </p:spPr>
      </p:pic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508DDD75-3F75-C4A5-7D4A-51224060EA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200603"/>
              </p:ext>
            </p:extLst>
          </p:nvPr>
        </p:nvGraphicFramePr>
        <p:xfrm>
          <a:off x="457200" y="2193627"/>
          <a:ext cx="11040292" cy="391778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80349">
                  <a:extLst>
                    <a:ext uri="{9D8B030D-6E8A-4147-A177-3AD203B41FA5}">
                      <a16:colId xmlns:a16="http://schemas.microsoft.com/office/drawing/2014/main" val="911145825"/>
                    </a:ext>
                  </a:extLst>
                </a:gridCol>
                <a:gridCol w="1880349">
                  <a:extLst>
                    <a:ext uri="{9D8B030D-6E8A-4147-A177-3AD203B41FA5}">
                      <a16:colId xmlns:a16="http://schemas.microsoft.com/office/drawing/2014/main" val="4162571028"/>
                    </a:ext>
                  </a:extLst>
                </a:gridCol>
                <a:gridCol w="1880349">
                  <a:extLst>
                    <a:ext uri="{9D8B030D-6E8A-4147-A177-3AD203B41FA5}">
                      <a16:colId xmlns:a16="http://schemas.microsoft.com/office/drawing/2014/main" val="3721855834"/>
                    </a:ext>
                  </a:extLst>
                </a:gridCol>
                <a:gridCol w="1880349">
                  <a:extLst>
                    <a:ext uri="{9D8B030D-6E8A-4147-A177-3AD203B41FA5}">
                      <a16:colId xmlns:a16="http://schemas.microsoft.com/office/drawing/2014/main" val="2530618400"/>
                    </a:ext>
                  </a:extLst>
                </a:gridCol>
                <a:gridCol w="1880349">
                  <a:extLst>
                    <a:ext uri="{9D8B030D-6E8A-4147-A177-3AD203B41FA5}">
                      <a16:colId xmlns:a16="http://schemas.microsoft.com/office/drawing/2014/main" val="1522070491"/>
                    </a:ext>
                  </a:extLst>
                </a:gridCol>
                <a:gridCol w="1638547">
                  <a:extLst>
                    <a:ext uri="{9D8B030D-6E8A-4147-A177-3AD203B41FA5}">
                      <a16:colId xmlns:a16="http://schemas.microsoft.com/office/drawing/2014/main" val="4023095256"/>
                    </a:ext>
                  </a:extLst>
                </a:gridCol>
              </a:tblGrid>
              <a:tr h="789526">
                <a:tc>
                  <a:txBody>
                    <a:bodyPr/>
                    <a:lstStyle/>
                    <a:p>
                      <a:endParaRPr lang="en-US" sz="2000" dirty="0">
                        <a:latin typeface="Latha" panose="020B0604020202020204" pitchFamily="34" charset="0"/>
                        <a:cs typeface="Latha" panose="020B0604020202020204" pitchFamily="34" charset="0"/>
                      </a:endParaRPr>
                    </a:p>
                  </a:txBody>
                  <a:tcPr>
                    <a:solidFill>
                      <a:schemeClr val="tx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Latha" panose="020B0604020202020204" pitchFamily="34" charset="0"/>
                          <a:cs typeface="Latha" panose="020B0604020202020204" pitchFamily="34" charset="0"/>
                        </a:rPr>
                        <a:t>Power BI</a:t>
                      </a:r>
                    </a:p>
                  </a:txBody>
                  <a:tcPr>
                    <a:solidFill>
                      <a:schemeClr val="tx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Latha" panose="020B0604020202020204" pitchFamily="34" charset="0"/>
                          <a:cs typeface="Latha" panose="020B0604020202020204" pitchFamily="34" charset="0"/>
                        </a:rPr>
                        <a:t>Datix</a:t>
                      </a:r>
                    </a:p>
                  </a:txBody>
                  <a:tcPr>
                    <a:solidFill>
                      <a:schemeClr val="tx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Latha" panose="020B0604020202020204" pitchFamily="34" charset="0"/>
                          <a:cs typeface="Latha" panose="020B0604020202020204" pitchFamily="34" charset="0"/>
                        </a:rPr>
                        <a:t>LFPSE</a:t>
                      </a:r>
                    </a:p>
                  </a:txBody>
                  <a:tcPr>
                    <a:solidFill>
                      <a:schemeClr val="tx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Latha" panose="020B0604020202020204" pitchFamily="34" charset="0"/>
                          <a:cs typeface="Latha" panose="020B0604020202020204" pitchFamily="34" charset="0"/>
                        </a:rPr>
                        <a:t>15 Steps Challenge toolkit</a:t>
                      </a:r>
                    </a:p>
                  </a:txBody>
                  <a:tcPr>
                    <a:solidFill>
                      <a:schemeClr val="tx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rgbClr val="F78734"/>
                          </a:solidFill>
                          <a:latin typeface="Latha" panose="020B0604020202020204" pitchFamily="34" charset="0"/>
                          <a:cs typeface="Latha" panose="020B0604020202020204" pitchFamily="34" charset="0"/>
                        </a:rPr>
                        <a:t>HTOPS</a:t>
                      </a:r>
                    </a:p>
                  </a:txBody>
                  <a:tcPr>
                    <a:solidFill>
                      <a:schemeClr val="tx2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4529722"/>
                  </a:ext>
                </a:extLst>
              </a:tr>
              <a:tr h="354648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Latha" panose="020B0604020202020204" pitchFamily="34" charset="0"/>
                          <a:cs typeface="Latha" panose="020B0604020202020204" pitchFamily="34" charset="0"/>
                        </a:rPr>
                        <a:t>More meaningful intelligence</a:t>
                      </a:r>
                    </a:p>
                  </a:txBody>
                  <a:tcPr>
                    <a:solidFill>
                      <a:schemeClr val="tx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latin typeface="Latha" panose="020B0604020202020204" pitchFamily="34" charset="0"/>
                          <a:cs typeface="Latha" panose="020B0604020202020204" pitchFamily="34" charset="0"/>
                        </a:rPr>
                        <a:t>❌</a:t>
                      </a:r>
                    </a:p>
                    <a:p>
                      <a:endParaRPr lang="en-US" sz="2000" dirty="0">
                        <a:latin typeface="Latha" panose="020B0604020202020204" pitchFamily="34" charset="0"/>
                        <a:cs typeface="Lath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latin typeface="Latha" panose="020B0604020202020204" pitchFamily="34" charset="0"/>
                          <a:cs typeface="Latha" panose="020B0604020202020204" pitchFamily="34" charset="0"/>
                        </a:rPr>
                        <a:t>❌</a:t>
                      </a:r>
                    </a:p>
                    <a:p>
                      <a:endParaRPr lang="en-US" sz="2000" dirty="0">
                        <a:latin typeface="Latha" panose="020B0604020202020204" pitchFamily="34" charset="0"/>
                        <a:cs typeface="Lath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latin typeface="Latha" panose="020B0604020202020204" pitchFamily="34" charset="0"/>
                          <a:cs typeface="Latha" panose="020B0604020202020204" pitchFamily="34" charset="0"/>
                        </a:rPr>
                        <a:t>➕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>
                        <a:latin typeface="Latha" panose="020B0604020202020204" pitchFamily="34" charset="0"/>
                        <a:cs typeface="Latha" panose="020B0604020202020204" pitchFamily="34" charset="0"/>
                      </a:endParaRPr>
                    </a:p>
                    <a:p>
                      <a:endParaRPr lang="en-US" sz="2000" dirty="0">
                        <a:latin typeface="Latha" panose="020B0604020202020204" pitchFamily="34" charset="0"/>
                        <a:cs typeface="Lath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latin typeface="Latha" panose="020B0604020202020204" pitchFamily="34" charset="0"/>
                          <a:cs typeface="Latha" panose="020B0604020202020204" pitchFamily="34" charset="0"/>
                        </a:rPr>
                        <a:t>➕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>
                        <a:latin typeface="Latha" panose="020B0604020202020204" pitchFamily="34" charset="0"/>
                        <a:cs typeface="Latha" panose="020B0604020202020204" pitchFamily="34" charset="0"/>
                      </a:endParaRPr>
                    </a:p>
                    <a:p>
                      <a:endParaRPr lang="en-US" sz="2000" dirty="0">
                        <a:latin typeface="Latha" panose="020B0604020202020204" pitchFamily="34" charset="0"/>
                        <a:cs typeface="Lath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rgbClr val="F78734"/>
                          </a:solidFill>
                          <a:latin typeface="Latha" panose="020B0604020202020204" pitchFamily="34" charset="0"/>
                          <a:cs typeface="Latha" panose="020B0604020202020204" pitchFamily="34" charset="0"/>
                        </a:rPr>
                        <a:t>➕➕➕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>
                        <a:latin typeface="Latha" panose="020B0604020202020204" pitchFamily="34" charset="0"/>
                        <a:cs typeface="Latha" panose="020B0604020202020204" pitchFamily="34" charset="0"/>
                      </a:endParaRPr>
                    </a:p>
                    <a:p>
                      <a:endParaRPr lang="en-US" sz="2000" dirty="0">
                        <a:latin typeface="Latha" panose="020B0604020202020204" pitchFamily="34" charset="0"/>
                        <a:cs typeface="Latha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5970303"/>
                  </a:ext>
                </a:extLst>
              </a:tr>
              <a:tr h="900261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Latha" panose="020B0604020202020204" pitchFamily="34" charset="0"/>
                          <a:cs typeface="Latha" panose="020B0604020202020204" pitchFamily="34" charset="0"/>
                        </a:rPr>
                        <a:t>More collaborative leadership </a:t>
                      </a:r>
                    </a:p>
                  </a:txBody>
                  <a:tcPr>
                    <a:solidFill>
                      <a:schemeClr val="tx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Latha" panose="020B0604020202020204" pitchFamily="34" charset="0"/>
                          <a:cs typeface="Latha" panose="020B0604020202020204" pitchFamily="34" charset="0"/>
                        </a:rPr>
                        <a:t>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Latha" panose="020B0604020202020204" pitchFamily="34" charset="0"/>
                          <a:cs typeface="Latha" panose="020B0604020202020204" pitchFamily="34" charset="0"/>
                        </a:rPr>
                        <a:t>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latin typeface="Latha" panose="020B0604020202020204" pitchFamily="34" charset="0"/>
                          <a:cs typeface="Latha" panose="020B0604020202020204" pitchFamily="34" charset="0"/>
                        </a:rPr>
                        <a:t>➕</a:t>
                      </a:r>
                    </a:p>
                    <a:p>
                      <a:endParaRPr lang="en-US" sz="2000" dirty="0">
                        <a:latin typeface="Latha" panose="020B0604020202020204" pitchFamily="34" charset="0"/>
                        <a:cs typeface="Lath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latin typeface="Latha" panose="020B0604020202020204" pitchFamily="34" charset="0"/>
                          <a:cs typeface="Latha" panose="020B0604020202020204" pitchFamily="34" charset="0"/>
                        </a:rPr>
                        <a:t>➕</a:t>
                      </a:r>
                    </a:p>
                    <a:p>
                      <a:endParaRPr lang="en-US" sz="2000" dirty="0">
                        <a:latin typeface="Latha" panose="020B0604020202020204" pitchFamily="34" charset="0"/>
                        <a:cs typeface="Lath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latin typeface="Latha" panose="020B0604020202020204" pitchFamily="34" charset="0"/>
                          <a:cs typeface="Latha" panose="020B0604020202020204" pitchFamily="34" charset="0"/>
                        </a:rPr>
                        <a:t>➕➕➕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>
                        <a:latin typeface="Latha" panose="020B0604020202020204" pitchFamily="34" charset="0"/>
                        <a:cs typeface="Latha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>
                        <a:latin typeface="Latha" panose="020B0604020202020204" pitchFamily="34" charset="0"/>
                        <a:cs typeface="Latha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7432307"/>
                  </a:ext>
                </a:extLst>
              </a:tr>
              <a:tr h="900261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Latha" panose="020B0604020202020204" pitchFamily="34" charset="0"/>
                          <a:cs typeface="Latha" panose="020B0604020202020204" pitchFamily="34" charset="0"/>
                        </a:rPr>
                        <a:t>More Safety-II learning</a:t>
                      </a:r>
                    </a:p>
                  </a:txBody>
                  <a:tcPr>
                    <a:solidFill>
                      <a:schemeClr val="tx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Latha" panose="020B0604020202020204" pitchFamily="34" charset="0"/>
                          <a:cs typeface="Latha" panose="020B0604020202020204" pitchFamily="34" charset="0"/>
                        </a:rPr>
                        <a:t>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Latha" panose="020B0604020202020204" pitchFamily="34" charset="0"/>
                          <a:cs typeface="Latha" panose="020B0604020202020204" pitchFamily="34" charset="0"/>
                        </a:rPr>
                        <a:t>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Latha" panose="020B0604020202020204" pitchFamily="34" charset="0"/>
                          <a:cs typeface="Latha" panose="020B0604020202020204" pitchFamily="34" charset="0"/>
                        </a:rPr>
                        <a:t>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latin typeface="Latha" panose="020B0604020202020204" pitchFamily="34" charset="0"/>
                          <a:cs typeface="Latha" panose="020B0604020202020204" pitchFamily="34" charset="0"/>
                        </a:rPr>
                        <a:t>➕</a:t>
                      </a:r>
                    </a:p>
                    <a:p>
                      <a:endParaRPr lang="en-US" sz="2000" dirty="0">
                        <a:latin typeface="Latha" panose="020B0604020202020204" pitchFamily="34" charset="0"/>
                        <a:cs typeface="Lath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latin typeface="Latha" panose="020B0604020202020204" pitchFamily="34" charset="0"/>
                          <a:cs typeface="Latha" panose="020B0604020202020204" pitchFamily="34" charset="0"/>
                        </a:rPr>
                        <a:t>➕➕➕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15405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666527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B5C219F3-D8E6-00A7-6E56-388BD8F098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9290" y="261159"/>
            <a:ext cx="10733420" cy="441946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5400" b="1" dirty="0">
                <a:latin typeface=""/>
              </a:rPr>
              <a:t>Traction: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GB" b="1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GB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GB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dirty="0"/>
              <a:t> 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GB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GB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GB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GB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GB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GB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GB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GB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19740D9-1BC0-363F-0C9F-9E9C740E4B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429" y="206685"/>
            <a:ext cx="1131461" cy="1131461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674DE60C-A574-8C19-CB19-6C920329476A}"/>
              </a:ext>
            </a:extLst>
          </p:cNvPr>
          <p:cNvSpPr txBox="1"/>
          <p:nvPr/>
        </p:nvSpPr>
        <p:spPr>
          <a:xfrm>
            <a:off x="899779" y="1747901"/>
            <a:ext cx="10694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Latha" panose="020B0604020202020204" pitchFamily="34" charset="0"/>
                <a:cs typeface="Latha" panose="020B0604020202020204" pitchFamily="34" charset="0"/>
              </a:rPr>
              <a:t>2016-17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E9F4A5D-FF5C-33F8-3FA7-EF00694FBDE0}"/>
              </a:ext>
            </a:extLst>
          </p:cNvPr>
          <p:cNvSpPr txBox="1"/>
          <p:nvPr/>
        </p:nvSpPr>
        <p:spPr>
          <a:xfrm>
            <a:off x="3503874" y="1760531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Latha" panose="020B0604020202020204" pitchFamily="34" charset="0"/>
                <a:cs typeface="Latha" panose="020B0604020202020204" pitchFamily="34" charset="0"/>
              </a:rPr>
              <a:t>2018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93951206-2A6B-30BB-4F62-AF4759427E13}"/>
              </a:ext>
            </a:extLst>
          </p:cNvPr>
          <p:cNvSpPr txBox="1"/>
          <p:nvPr/>
        </p:nvSpPr>
        <p:spPr>
          <a:xfrm>
            <a:off x="5446874" y="1772088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Latha" panose="020B0604020202020204" pitchFamily="34" charset="0"/>
                <a:cs typeface="Latha" panose="020B0604020202020204" pitchFamily="34" charset="0"/>
              </a:rPr>
              <a:t>2019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4D582552-B2B6-60D2-891D-37E9C7F21AF8}"/>
              </a:ext>
            </a:extLst>
          </p:cNvPr>
          <p:cNvSpPr txBox="1"/>
          <p:nvPr/>
        </p:nvSpPr>
        <p:spPr>
          <a:xfrm>
            <a:off x="8029601" y="1782170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Latha" panose="020B0604020202020204" pitchFamily="34" charset="0"/>
                <a:cs typeface="Latha" panose="020B0604020202020204" pitchFamily="34" charset="0"/>
              </a:rPr>
              <a:t>2021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DEB6B7F4-F37A-9932-9344-148A1D927724}"/>
              </a:ext>
            </a:extLst>
          </p:cNvPr>
          <p:cNvSpPr txBox="1"/>
          <p:nvPr/>
        </p:nvSpPr>
        <p:spPr>
          <a:xfrm>
            <a:off x="10292042" y="1766548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Latha" panose="020B0604020202020204" pitchFamily="34" charset="0"/>
                <a:cs typeface="Latha" panose="020B0604020202020204" pitchFamily="34" charset="0"/>
              </a:rPr>
              <a:t>2024</a:t>
            </a: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5F4E0EAD-F31D-4F80-CFDB-6045A7D50E66}"/>
              </a:ext>
            </a:extLst>
          </p:cNvPr>
          <p:cNvGrpSpPr/>
          <p:nvPr/>
        </p:nvGrpSpPr>
        <p:grpSpPr>
          <a:xfrm>
            <a:off x="2133258" y="2116898"/>
            <a:ext cx="2720295" cy="201307"/>
            <a:chOff x="261113" y="0"/>
            <a:chExt cx="1779565" cy="527748"/>
          </a:xfrm>
        </p:grpSpPr>
        <p:sp>
          <p:nvSpPr>
            <p:cNvPr id="46" name="Chevron 45">
              <a:extLst>
                <a:ext uri="{FF2B5EF4-FFF2-40B4-BE49-F238E27FC236}">
                  <a16:creationId xmlns:a16="http://schemas.microsoft.com/office/drawing/2014/main" id="{206E5525-632F-ED17-8DB9-7C25C661FCA6}"/>
                </a:ext>
              </a:extLst>
            </p:cNvPr>
            <p:cNvSpPr/>
            <p:nvPr/>
          </p:nvSpPr>
          <p:spPr>
            <a:xfrm flipV="1">
              <a:off x="438894" y="17910"/>
              <a:ext cx="1601784" cy="509838"/>
            </a:xfrm>
            <a:prstGeom prst="chevron">
              <a:avLst/>
            </a:prstGeom>
            <a:solidFill>
              <a:srgbClr val="0070C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7" name="Chevron 4">
              <a:extLst>
                <a:ext uri="{FF2B5EF4-FFF2-40B4-BE49-F238E27FC236}">
                  <a16:creationId xmlns:a16="http://schemas.microsoft.com/office/drawing/2014/main" id="{6C75D090-016A-E166-BE8A-0B419E4A5315}"/>
                </a:ext>
              </a:extLst>
            </p:cNvPr>
            <p:cNvSpPr txBox="1"/>
            <p:nvPr/>
          </p:nvSpPr>
          <p:spPr>
            <a:xfrm rot="10800000">
              <a:off x="261113" y="0"/>
              <a:ext cx="1439492" cy="16229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8014" tIns="36005" rIns="36005" bIns="36005" numCol="1" spcCol="1270" anchor="ctr" anchorCtr="0">
              <a:noAutofit/>
            </a:bodyPr>
            <a:lstStyle/>
            <a:p>
              <a:pPr marL="0" lvl="0" indent="0"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GB" sz="2700" kern="1200" dirty="0"/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7BBBFBE1-9DE2-8ACA-8CA9-66CEDF9DC73D}"/>
              </a:ext>
            </a:extLst>
          </p:cNvPr>
          <p:cNvGrpSpPr/>
          <p:nvPr/>
        </p:nvGrpSpPr>
        <p:grpSpPr>
          <a:xfrm>
            <a:off x="4538373" y="2113195"/>
            <a:ext cx="2720295" cy="201307"/>
            <a:chOff x="261113" y="0"/>
            <a:chExt cx="1779565" cy="527748"/>
          </a:xfrm>
        </p:grpSpPr>
        <p:sp>
          <p:nvSpPr>
            <p:cNvPr id="52" name="Chevron 51">
              <a:extLst>
                <a:ext uri="{FF2B5EF4-FFF2-40B4-BE49-F238E27FC236}">
                  <a16:creationId xmlns:a16="http://schemas.microsoft.com/office/drawing/2014/main" id="{817338D5-F09E-4DA1-7C82-F215E34F2327}"/>
                </a:ext>
              </a:extLst>
            </p:cNvPr>
            <p:cNvSpPr/>
            <p:nvPr/>
          </p:nvSpPr>
          <p:spPr>
            <a:xfrm flipV="1">
              <a:off x="438894" y="17910"/>
              <a:ext cx="1601784" cy="509838"/>
            </a:xfrm>
            <a:prstGeom prst="chevron">
              <a:avLst/>
            </a:prstGeom>
            <a:solidFill>
              <a:srgbClr val="0070C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3" name="Chevron 4">
              <a:extLst>
                <a:ext uri="{FF2B5EF4-FFF2-40B4-BE49-F238E27FC236}">
                  <a16:creationId xmlns:a16="http://schemas.microsoft.com/office/drawing/2014/main" id="{4EB93DE6-76C4-AEB6-974A-AECDBCDA50D2}"/>
                </a:ext>
              </a:extLst>
            </p:cNvPr>
            <p:cNvSpPr txBox="1"/>
            <p:nvPr/>
          </p:nvSpPr>
          <p:spPr>
            <a:xfrm rot="10800000">
              <a:off x="261113" y="0"/>
              <a:ext cx="1439492" cy="16229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8014" tIns="36005" rIns="36005" bIns="36005" numCol="1" spcCol="1270" anchor="ctr" anchorCtr="0">
              <a:noAutofit/>
            </a:bodyPr>
            <a:lstStyle/>
            <a:p>
              <a:pPr marL="0" lvl="0" indent="0"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GB" sz="2700" kern="1200" dirty="0"/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A55302BB-C830-5802-AA04-2FA252CE826D}"/>
              </a:ext>
            </a:extLst>
          </p:cNvPr>
          <p:cNvGrpSpPr/>
          <p:nvPr/>
        </p:nvGrpSpPr>
        <p:grpSpPr>
          <a:xfrm>
            <a:off x="6988894" y="2116898"/>
            <a:ext cx="2720295" cy="201307"/>
            <a:chOff x="261113" y="0"/>
            <a:chExt cx="1779565" cy="527748"/>
          </a:xfrm>
        </p:grpSpPr>
        <p:sp>
          <p:nvSpPr>
            <p:cNvPr id="55" name="Chevron 54">
              <a:extLst>
                <a:ext uri="{FF2B5EF4-FFF2-40B4-BE49-F238E27FC236}">
                  <a16:creationId xmlns:a16="http://schemas.microsoft.com/office/drawing/2014/main" id="{9436094F-9C39-3A11-3A5B-65145DDE2598}"/>
                </a:ext>
              </a:extLst>
            </p:cNvPr>
            <p:cNvSpPr/>
            <p:nvPr/>
          </p:nvSpPr>
          <p:spPr>
            <a:xfrm flipV="1">
              <a:off x="438894" y="17910"/>
              <a:ext cx="1601784" cy="509838"/>
            </a:xfrm>
            <a:prstGeom prst="chevron">
              <a:avLst/>
            </a:prstGeom>
            <a:solidFill>
              <a:srgbClr val="0070C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6" name="Chevron 4">
              <a:extLst>
                <a:ext uri="{FF2B5EF4-FFF2-40B4-BE49-F238E27FC236}">
                  <a16:creationId xmlns:a16="http://schemas.microsoft.com/office/drawing/2014/main" id="{E8520033-B5DA-2EBA-C58A-CB69610A52A0}"/>
                </a:ext>
              </a:extLst>
            </p:cNvPr>
            <p:cNvSpPr txBox="1"/>
            <p:nvPr/>
          </p:nvSpPr>
          <p:spPr>
            <a:xfrm rot="10800000">
              <a:off x="261113" y="0"/>
              <a:ext cx="1439492" cy="16229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8014" tIns="36005" rIns="36005" bIns="36005" numCol="1" spcCol="1270" anchor="ctr" anchorCtr="0">
              <a:noAutofit/>
            </a:bodyPr>
            <a:lstStyle/>
            <a:p>
              <a:pPr marL="0" lvl="0" indent="0"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GB" sz="2700" kern="1200" dirty="0"/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24C98FA6-AD7B-D95A-DE27-F0EDC2F5698F}"/>
              </a:ext>
            </a:extLst>
          </p:cNvPr>
          <p:cNvGrpSpPr/>
          <p:nvPr/>
        </p:nvGrpSpPr>
        <p:grpSpPr>
          <a:xfrm>
            <a:off x="9462753" y="2141372"/>
            <a:ext cx="2720295" cy="201307"/>
            <a:chOff x="261113" y="0"/>
            <a:chExt cx="1779565" cy="527748"/>
          </a:xfrm>
        </p:grpSpPr>
        <p:sp>
          <p:nvSpPr>
            <p:cNvPr id="58" name="Chevron 57">
              <a:extLst>
                <a:ext uri="{FF2B5EF4-FFF2-40B4-BE49-F238E27FC236}">
                  <a16:creationId xmlns:a16="http://schemas.microsoft.com/office/drawing/2014/main" id="{71757E20-534C-87EB-B2FE-46823AE21C1E}"/>
                </a:ext>
              </a:extLst>
            </p:cNvPr>
            <p:cNvSpPr/>
            <p:nvPr/>
          </p:nvSpPr>
          <p:spPr>
            <a:xfrm flipV="1">
              <a:off x="438894" y="17910"/>
              <a:ext cx="1601784" cy="509838"/>
            </a:xfrm>
            <a:prstGeom prst="chevron">
              <a:avLst/>
            </a:prstGeom>
            <a:solidFill>
              <a:srgbClr val="0070C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9" name="Chevron 4">
              <a:extLst>
                <a:ext uri="{FF2B5EF4-FFF2-40B4-BE49-F238E27FC236}">
                  <a16:creationId xmlns:a16="http://schemas.microsoft.com/office/drawing/2014/main" id="{3E80EF86-6FF8-0382-EFEE-0A33E96B7D6F}"/>
                </a:ext>
              </a:extLst>
            </p:cNvPr>
            <p:cNvSpPr txBox="1"/>
            <p:nvPr/>
          </p:nvSpPr>
          <p:spPr>
            <a:xfrm rot="10800000">
              <a:off x="261113" y="0"/>
              <a:ext cx="1439492" cy="16229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8014" tIns="36005" rIns="36005" bIns="36005" numCol="1" spcCol="1270" anchor="ctr" anchorCtr="0">
              <a:noAutofit/>
            </a:bodyPr>
            <a:lstStyle/>
            <a:p>
              <a:pPr marL="0" lvl="0" indent="0"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GB" sz="2700" kern="1200" dirty="0"/>
            </a:p>
          </p:txBody>
        </p:sp>
      </p:grpSp>
      <p:pic>
        <p:nvPicPr>
          <p:cNvPr id="60" name="Picture 59">
            <a:extLst>
              <a:ext uri="{FF2B5EF4-FFF2-40B4-BE49-F238E27FC236}">
                <a16:creationId xmlns:a16="http://schemas.microsoft.com/office/drawing/2014/main" id="{330615F9-F09B-511E-20FC-645DE3F9D29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292" t="42369" r="36527" b="31637"/>
          <a:stretch/>
        </p:blipFill>
        <p:spPr>
          <a:xfrm>
            <a:off x="6542632" y="5139545"/>
            <a:ext cx="4658126" cy="1538817"/>
          </a:xfrm>
          <a:prstGeom prst="rect">
            <a:avLst/>
          </a:prstGeom>
        </p:spPr>
      </p:pic>
      <p:grpSp>
        <p:nvGrpSpPr>
          <p:cNvPr id="63" name="Group 62">
            <a:extLst>
              <a:ext uri="{FF2B5EF4-FFF2-40B4-BE49-F238E27FC236}">
                <a16:creationId xmlns:a16="http://schemas.microsoft.com/office/drawing/2014/main" id="{182E73D1-5F6D-DF08-BE6E-C5BCEEADC33C}"/>
              </a:ext>
            </a:extLst>
          </p:cNvPr>
          <p:cNvGrpSpPr/>
          <p:nvPr/>
        </p:nvGrpSpPr>
        <p:grpSpPr>
          <a:xfrm>
            <a:off x="-220681" y="2109780"/>
            <a:ext cx="2720295" cy="201307"/>
            <a:chOff x="261113" y="0"/>
            <a:chExt cx="1779565" cy="527748"/>
          </a:xfrm>
        </p:grpSpPr>
        <p:sp>
          <p:nvSpPr>
            <p:cNvPr id="64" name="Chevron 63">
              <a:extLst>
                <a:ext uri="{FF2B5EF4-FFF2-40B4-BE49-F238E27FC236}">
                  <a16:creationId xmlns:a16="http://schemas.microsoft.com/office/drawing/2014/main" id="{2C92C9C4-0E7D-202F-57B3-A289694CE7AB}"/>
                </a:ext>
              </a:extLst>
            </p:cNvPr>
            <p:cNvSpPr/>
            <p:nvPr/>
          </p:nvSpPr>
          <p:spPr>
            <a:xfrm flipV="1">
              <a:off x="438894" y="17910"/>
              <a:ext cx="1601784" cy="509838"/>
            </a:xfrm>
            <a:prstGeom prst="chevron">
              <a:avLst/>
            </a:prstGeom>
            <a:solidFill>
              <a:srgbClr val="0070C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5" name="Chevron 4">
              <a:extLst>
                <a:ext uri="{FF2B5EF4-FFF2-40B4-BE49-F238E27FC236}">
                  <a16:creationId xmlns:a16="http://schemas.microsoft.com/office/drawing/2014/main" id="{43DCE0F7-AB3F-E921-D050-5BC4442A749C}"/>
                </a:ext>
              </a:extLst>
            </p:cNvPr>
            <p:cNvSpPr txBox="1"/>
            <p:nvPr/>
          </p:nvSpPr>
          <p:spPr>
            <a:xfrm rot="10800000">
              <a:off x="261113" y="0"/>
              <a:ext cx="1439492" cy="16229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8014" tIns="36005" rIns="36005" bIns="36005" numCol="1" spcCol="1270" anchor="ctr" anchorCtr="0">
              <a:noAutofit/>
            </a:bodyPr>
            <a:lstStyle/>
            <a:p>
              <a:pPr marL="0" lvl="0" indent="0"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GB" sz="2700" kern="1200" dirty="0"/>
            </a:p>
          </p:txBody>
        </p:sp>
      </p:grpSp>
      <p:pic>
        <p:nvPicPr>
          <p:cNvPr id="1026" name="Picture 2" descr="Wellcome Trust - Medicines Discovery ...">
            <a:extLst>
              <a:ext uri="{FF2B5EF4-FFF2-40B4-BE49-F238E27FC236}">
                <a16:creationId xmlns:a16="http://schemas.microsoft.com/office/drawing/2014/main" id="{D0343756-D6BE-D3CE-2539-98802D736C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4330" y="2441373"/>
            <a:ext cx="1421918" cy="1306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9C08DB0-4878-618F-B8AC-A901C72A4F6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-2" b="989"/>
          <a:stretch/>
        </p:blipFill>
        <p:spPr>
          <a:xfrm>
            <a:off x="9796183" y="2454322"/>
            <a:ext cx="2075524" cy="955554"/>
          </a:xfrm>
          <a:custGeom>
            <a:avLst/>
            <a:gdLst/>
            <a:ahLst/>
            <a:cxnLst/>
            <a:rect l="l" t="t" r="r" b="b"/>
            <a:pathLst>
              <a:path w="4579832" h="5347063">
                <a:moveTo>
                  <a:pt x="106985" y="0"/>
                </a:moveTo>
                <a:lnTo>
                  <a:pt x="4472847" y="0"/>
                </a:lnTo>
                <a:cubicBezTo>
                  <a:pt x="4531933" y="0"/>
                  <a:pt x="4579832" y="47899"/>
                  <a:pt x="4579832" y="106985"/>
                </a:cubicBezTo>
                <a:lnTo>
                  <a:pt x="4579832" y="5240078"/>
                </a:lnTo>
                <a:cubicBezTo>
                  <a:pt x="4579832" y="5299164"/>
                  <a:pt x="4531933" y="5347063"/>
                  <a:pt x="4472847" y="5347063"/>
                </a:cubicBezTo>
                <a:lnTo>
                  <a:pt x="106985" y="5347063"/>
                </a:lnTo>
                <a:cubicBezTo>
                  <a:pt x="47899" y="5347063"/>
                  <a:pt x="0" y="5299164"/>
                  <a:pt x="0" y="5240078"/>
                </a:cubicBezTo>
                <a:lnTo>
                  <a:pt x="0" y="106985"/>
                </a:lnTo>
                <a:cubicBezTo>
                  <a:pt x="0" y="47899"/>
                  <a:pt x="47899" y="0"/>
                  <a:pt x="106985" y="0"/>
                </a:cubicBezTo>
                <a:close/>
              </a:path>
            </a:pathLst>
          </a:cu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61A2F92-51B5-6163-25BC-699038CADFA9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51054"/>
          <a:stretch/>
        </p:blipFill>
        <p:spPr>
          <a:xfrm>
            <a:off x="5403958" y="2441373"/>
            <a:ext cx="1339574" cy="1866353"/>
          </a:xfrm>
          <a:prstGeom prst="rect">
            <a:avLst/>
          </a:prstGeom>
        </p:spPr>
      </p:pic>
      <p:pic>
        <p:nvPicPr>
          <p:cNvPr id="1028" name="Picture 4" descr="Pilot and Feasibility Studies logo">
            <a:extLst>
              <a:ext uri="{FF2B5EF4-FFF2-40B4-BE49-F238E27FC236}">
                <a16:creationId xmlns:a16="http://schemas.microsoft.com/office/drawing/2014/main" id="{0A19C401-8EB1-6A6A-0A0E-51ADA3EB025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964"/>
          <a:stretch/>
        </p:blipFill>
        <p:spPr bwMode="auto">
          <a:xfrm>
            <a:off x="7391583" y="2473447"/>
            <a:ext cx="2222170" cy="955553"/>
          </a:xfrm>
          <a:prstGeom prst="rect">
            <a:avLst/>
          </a:prstGeom>
          <a:solidFill>
            <a:srgbClr val="0070C0"/>
          </a:solidFill>
        </p:spPr>
      </p:pic>
      <p:sp>
        <p:nvSpPr>
          <p:cNvPr id="15" name="Chevron 14">
            <a:extLst>
              <a:ext uri="{FF2B5EF4-FFF2-40B4-BE49-F238E27FC236}">
                <a16:creationId xmlns:a16="http://schemas.microsoft.com/office/drawing/2014/main" id="{B0B38091-ECF1-6723-64BE-59C2F4519D14}"/>
              </a:ext>
            </a:extLst>
          </p:cNvPr>
          <p:cNvSpPr/>
          <p:nvPr/>
        </p:nvSpPr>
        <p:spPr>
          <a:xfrm rot="5400000" flipV="1">
            <a:off x="7859901" y="4190689"/>
            <a:ext cx="1563576" cy="187167"/>
          </a:xfrm>
          <a:prstGeom prst="chevron">
            <a:avLst/>
          </a:prstGeom>
          <a:solidFill>
            <a:srgbClr val="F78734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pic>
        <p:nvPicPr>
          <p:cNvPr id="1030" name="Picture 6" descr="Aviation LOSA Training Company for airlines, maintenance, ramp, cabin and  helicopter operations">
            <a:extLst>
              <a:ext uri="{FF2B5EF4-FFF2-40B4-BE49-F238E27FC236}">
                <a16:creationId xmlns:a16="http://schemas.microsoft.com/office/drawing/2014/main" id="{CE59F406-F014-BC6B-D1DB-FA20C32545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269" y="2555160"/>
            <a:ext cx="2157773" cy="1236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53699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16582</TotalTime>
  <Words>407</Words>
  <Application>Microsoft Macintosh PowerPoint</Application>
  <PresentationFormat>Widescreen</PresentationFormat>
  <Paragraphs>142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Aptos</vt:lpstr>
      <vt:lpstr>Aptos Display</vt:lpstr>
      <vt:lpstr>Arial</vt:lpstr>
      <vt:lpstr>Latha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Sam Larke</dc:creator>
  <cp:lastModifiedBy>Leyshon Griffiths</cp:lastModifiedBy>
  <cp:revision>610</cp:revision>
  <dcterms:created xsi:type="dcterms:W3CDTF">2024-04-02T09:54:15Z</dcterms:created>
  <dcterms:modified xsi:type="dcterms:W3CDTF">2024-11-22T12:01:21Z</dcterms:modified>
</cp:coreProperties>
</file>