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9" r:id="rId2"/>
    <p:sldId id="295" r:id="rId3"/>
    <p:sldId id="273" r:id="rId4"/>
    <p:sldId id="296" r:id="rId5"/>
    <p:sldId id="285" r:id="rId6"/>
    <p:sldId id="292" r:id="rId7"/>
    <p:sldId id="297" r:id="rId8"/>
    <p:sldId id="291" r:id="rId9"/>
    <p:sldId id="284" r:id="rId10"/>
    <p:sldId id="286" r:id="rId11"/>
    <p:sldId id="288" r:id="rId12"/>
    <p:sldId id="293" r:id="rId13"/>
    <p:sldId id="299" r:id="rId14"/>
  </p:sldIdLst>
  <p:sldSz cx="12192000" cy="6858000"/>
  <p:notesSz cx="6881813" cy="10002838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D4DE78-4DFA-7677-A541-CC52DA77BDF0}" name="Monalie Bandulasena" initials="MB" userId="S::cgmvb@lunet.lboro.ac.uk::562fbcd0-3ddb-43c7-bdfa-808d6b699c8c" providerId="AD"/>
  <p188:author id="{2A631EEB-1DB8-D32F-E1CF-2DF8BA1EAB05}" name="Thom Wilcockson" initials="TW" userId="S::psttw@lunet.lboro.ac.uk::86fb8724-c574-4f71-9276-e3d916ef24a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224" autoAdjust="0"/>
  </p:normalViewPr>
  <p:slideViewPr>
    <p:cSldViewPr>
      <p:cViewPr varScale="1">
        <p:scale>
          <a:sx n="103" d="100"/>
          <a:sy n="103" d="100"/>
        </p:scale>
        <p:origin x="27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501879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501879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r">
              <a:defRPr sz="1300"/>
            </a:lvl1pPr>
          </a:lstStyle>
          <a:p>
            <a:fld id="{5F426341-778C-4D75-BAD7-55A59323F030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2913" y="1250950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78" tIns="48239" rIns="96478" bIns="4823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813866"/>
            <a:ext cx="5505450" cy="3938617"/>
          </a:xfrm>
          <a:prstGeom prst="rect">
            <a:avLst/>
          </a:prstGeom>
        </p:spPr>
        <p:txBody>
          <a:bodyPr vert="horz" lIns="96478" tIns="48239" rIns="96478" bIns="4823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00961"/>
            <a:ext cx="2982119" cy="501878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9500961"/>
            <a:ext cx="2982119" cy="501878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r">
              <a:defRPr sz="1300"/>
            </a:lvl1pPr>
          </a:lstStyle>
          <a:p>
            <a:fld id="{84687FFB-CD14-4768-8A37-BC133E50D7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00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2913" y="1250950"/>
            <a:ext cx="5997575" cy="3375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MT</a:t>
            </a:r>
            <a:r>
              <a:rPr lang="en-GB" baseline="0" dirty="0"/>
              <a:t> and MST – calculate the velocity of the target.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3AB91-5507-4F2C-8F35-46B44EFA412C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2913" y="1250950"/>
            <a:ext cx="5997575" cy="3375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$20,000</a:t>
            </a:r>
          </a:p>
          <a:p>
            <a:r>
              <a:rPr lang="en-GB" dirty="0"/>
              <a:t>Millions each</a:t>
            </a:r>
          </a:p>
          <a:p>
            <a:r>
              <a:rPr lang="en-GB" dirty="0"/>
              <a:t>CT scans alone are expensive.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87FFB-CD14-4768-8A37-BC133E50D75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995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1851" y="2348880"/>
            <a:ext cx="7296811" cy="600066"/>
          </a:xfrm>
        </p:spPr>
        <p:txBody>
          <a:bodyPr>
            <a:noAutofit/>
          </a:bodyPr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51851" y="2924945"/>
            <a:ext cx="7296811" cy="40689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180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7780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24745"/>
            <a:ext cx="10972800" cy="470452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837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3411074"/>
            <a:ext cx="10363200" cy="1362075"/>
          </a:xfrm>
        </p:spPr>
        <p:txBody>
          <a:bodyPr anchor="t">
            <a:noAutofit/>
          </a:bodyPr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700809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287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24745"/>
            <a:ext cx="5384800" cy="50014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24745"/>
            <a:ext cx="5384800" cy="50014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7780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367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24745"/>
            <a:ext cx="7310603" cy="47045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12224" y="1124745"/>
            <a:ext cx="3470176" cy="4128459"/>
          </a:xfr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7780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451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555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479715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360" y="260649"/>
            <a:ext cx="11425269" cy="44669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5360" y="5373217"/>
            <a:ext cx="11521280" cy="3659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477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D5DA8-985D-4BA6-8FDB-AAA39F37D52A}" type="datetimeFigureOut">
              <a:rPr lang="en-US" smtClean="0"/>
              <a:pPr/>
              <a:t>11/23/2024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81DD-D523-4FA8-8E1A-3A59758A3B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434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229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91E08-53F6-4B30-8521-A8FFEF1ADBB8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507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2" r:id="rId5"/>
    <p:sldLayoutId id="2147483667" r:id="rId6"/>
    <p:sldLayoutId id="2147483669" r:id="rId7"/>
    <p:sldLayoutId id="2147483673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33006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5" Type="http://schemas.openxmlformats.org/officeDocument/2006/relationships/image" Target="../media/image27.png"/><Relationship Id="rId10" Type="http://schemas.openxmlformats.org/officeDocument/2006/relationships/image" Target="../media/image22.jpeg"/><Relationship Id="rId19" Type="http://schemas.openxmlformats.org/officeDocument/2006/relationships/image" Target="../media/image31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7888" y="2516146"/>
            <a:ext cx="5472608" cy="600066"/>
          </a:xfrm>
        </p:spPr>
        <p:txBody>
          <a:bodyPr/>
          <a:lstStyle/>
          <a:p>
            <a:r>
              <a:rPr lang="en-GB" dirty="0"/>
              <a:t>Loughborough University Concussion IDentification: LUCID</a:t>
            </a:r>
          </a:p>
        </p:txBody>
      </p:sp>
      <p:pic>
        <p:nvPicPr>
          <p:cNvPr id="1026" name="Picture 2" descr="How People Read Online: Lessons Learned From Eye-Tracking and Usability  Testing | Precision Content Blog">
            <a:extLst>
              <a:ext uri="{FF2B5EF4-FFF2-40B4-BE49-F238E27FC236}">
                <a16:creationId xmlns:a16="http://schemas.microsoft.com/office/drawing/2014/main" id="{4083589E-0FE7-3046-A4C1-E84A6410F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188640"/>
            <a:ext cx="3291858" cy="185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11E366C2-33BA-08D2-65A1-84C016611794}"/>
              </a:ext>
            </a:extLst>
          </p:cNvPr>
          <p:cNvSpPr txBox="1">
            <a:spLocks/>
          </p:cNvSpPr>
          <p:nvPr/>
        </p:nvSpPr>
        <p:spPr>
          <a:xfrm>
            <a:off x="263352" y="4077072"/>
            <a:ext cx="10972800" cy="28803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i="1" dirty="0">
              <a:solidFill>
                <a:schemeClr val="tx1"/>
              </a:solidFill>
            </a:endParaRPr>
          </a:p>
          <a:p>
            <a:r>
              <a:rPr lang="en-GB" sz="2400" i="1" dirty="0">
                <a:solidFill>
                  <a:schemeClr val="tx1"/>
                </a:solidFill>
              </a:rPr>
              <a:t>Objective and Rapid Concussion Assessment </a:t>
            </a:r>
          </a:p>
          <a:p>
            <a:endParaRPr lang="en-GB" sz="2400" dirty="0">
              <a:solidFill>
                <a:schemeClr val="tx1"/>
              </a:solidFill>
            </a:endParaRPr>
          </a:p>
          <a:p>
            <a:endParaRPr lang="en-GB" sz="2400" dirty="0">
              <a:solidFill>
                <a:schemeClr val="tx1"/>
              </a:solidFill>
            </a:endParaRPr>
          </a:p>
          <a:p>
            <a:endParaRPr lang="en-GB" sz="2400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Dr Thom Wilcockson</a:t>
            </a:r>
          </a:p>
          <a:p>
            <a:r>
              <a:rPr lang="en-GB" dirty="0">
                <a:solidFill>
                  <a:schemeClr val="tx1"/>
                </a:solidFill>
              </a:rPr>
              <a:t>t.wilcockson@lboro.ac.uk</a:t>
            </a:r>
          </a:p>
        </p:txBody>
      </p:sp>
    </p:spTree>
    <p:extLst>
      <p:ext uri="{BB962C8B-B14F-4D97-AF65-F5344CB8AC3E}">
        <p14:creationId xmlns:p14="http://schemas.microsoft.com/office/powerpoint/2010/main" val="2516718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C6736-0BF3-477E-2615-A500196F2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4122" y="757300"/>
            <a:ext cx="3240360" cy="778097"/>
          </a:xfrm>
        </p:spPr>
        <p:txBody>
          <a:bodyPr/>
          <a:lstStyle/>
          <a:p>
            <a:r>
              <a:rPr lang="en-GB" dirty="0"/>
              <a:t>Team LUCID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71013217-D74B-B602-2B73-89D36254B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97" y="3247997"/>
            <a:ext cx="778097" cy="77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onalie Bandulasena - IP Management and Commercialisation Associate -  Loughborough University | LinkedIn">
            <a:extLst>
              <a:ext uri="{FF2B5EF4-FFF2-40B4-BE49-F238E27FC236}">
                <a16:creationId xmlns:a16="http://schemas.microsoft.com/office/drawing/2014/main" id="{C872B76C-15C2-A546-1373-BEBAA8178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034" y="3224525"/>
            <a:ext cx="808484" cy="80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Oli Thompson - Data Engineer Intern - Alpine | LinkedIn">
            <a:extLst>
              <a:ext uri="{FF2B5EF4-FFF2-40B4-BE49-F238E27FC236}">
                <a16:creationId xmlns:a16="http://schemas.microsoft.com/office/drawing/2014/main" id="{EC1739B6-5D53-8C1D-2829-2587E88B10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2" t="28497"/>
          <a:stretch/>
        </p:blipFill>
        <p:spPr bwMode="auto">
          <a:xfrm>
            <a:off x="1062031" y="4860864"/>
            <a:ext cx="945072" cy="77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Sankanika ROY | Neurology Trainee | MBBS MD MRCP(UK) MRCP (Glasgow) Hon  Fellow | Nottingham University Hospitals NHS Trust, Nottingham | Department  of Neurology | Research profile">
            <a:extLst>
              <a:ext uri="{FF2B5EF4-FFF2-40B4-BE49-F238E27FC236}">
                <a16:creationId xmlns:a16="http://schemas.microsoft.com/office/drawing/2014/main" id="{18E60809-FFA8-E1D2-873D-A29D74E50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896" y="3264845"/>
            <a:ext cx="808485" cy="80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Emerging technologies expert Bryan Lister joins Woodley BioReg as firm  follows ambitious plans for growth - Huddersfield Hub">
            <a:extLst>
              <a:ext uri="{FF2B5EF4-FFF2-40B4-BE49-F238E27FC236}">
                <a16:creationId xmlns:a16="http://schemas.microsoft.com/office/drawing/2014/main" id="{94D3D4FB-6957-F4FB-C414-E6A295C62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1" t="16241" r="50990" b="34976"/>
          <a:stretch/>
        </p:blipFill>
        <p:spPr bwMode="auto">
          <a:xfrm>
            <a:off x="8749771" y="3212297"/>
            <a:ext cx="905464" cy="79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Dave Combes - Partner - Barker Brettell | LinkedIn">
            <a:extLst>
              <a:ext uri="{FF2B5EF4-FFF2-40B4-BE49-F238E27FC236}">
                <a16:creationId xmlns:a16="http://schemas.microsoft.com/office/drawing/2014/main" id="{29FA705C-A112-FF00-116F-A7FF3E3F5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996" y="3226108"/>
            <a:ext cx="814362" cy="8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lzheimer's Society - Dr Elizabeta Mukaetova-Ladinska is a Clinical Senior  Lecturer at Newcastle University and has completed an Alzheimer's  Society-funded project to diagnose dementia by measuring proteins in blood.  Read about her">
            <a:extLst>
              <a:ext uri="{FF2B5EF4-FFF2-40B4-BE49-F238E27FC236}">
                <a16:creationId xmlns:a16="http://schemas.microsoft.com/office/drawing/2014/main" id="{858F8D95-4E99-4E57-55E7-CC57C4EA7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81"/>
          <a:stretch/>
        </p:blipFill>
        <p:spPr bwMode="auto">
          <a:xfrm>
            <a:off x="6293686" y="3221375"/>
            <a:ext cx="76329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F0F889-0C3A-1A6F-B47E-B454F0DD6F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6694" y="4827188"/>
            <a:ext cx="726546" cy="9858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D198EC-55C3-1076-C37D-34469BBE5E45}"/>
              </a:ext>
            </a:extLst>
          </p:cNvPr>
          <p:cNvSpPr txBox="1"/>
          <p:nvPr/>
        </p:nvSpPr>
        <p:spPr>
          <a:xfrm>
            <a:off x="1070124" y="1896198"/>
            <a:ext cx="1935248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en-GB" sz="2000" dirty="0"/>
              <a:t>Loughborough</a:t>
            </a:r>
          </a:p>
          <a:p>
            <a:pPr algn="ctr"/>
            <a:r>
              <a:rPr lang="en-GB" sz="2000" dirty="0"/>
              <a:t>University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98D71E-8AC0-58CC-DA3D-98EA95B3A266}"/>
              </a:ext>
            </a:extLst>
          </p:cNvPr>
          <p:cNvSpPr txBox="1"/>
          <p:nvPr/>
        </p:nvSpPr>
        <p:spPr>
          <a:xfrm>
            <a:off x="9213410" y="1896198"/>
            <a:ext cx="1935248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en-GB" sz="2000" dirty="0"/>
              <a:t>Regulatory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0116D7-922F-F4BB-7007-29A214E857A5}"/>
              </a:ext>
            </a:extLst>
          </p:cNvPr>
          <p:cNvSpPr txBox="1"/>
          <p:nvPr/>
        </p:nvSpPr>
        <p:spPr>
          <a:xfrm>
            <a:off x="4886678" y="1896198"/>
            <a:ext cx="1935248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en-GB" sz="2000" dirty="0"/>
              <a:t>NHS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F6D16A-BCA5-B3D9-3A98-AD1F446C19CC}"/>
              </a:ext>
            </a:extLst>
          </p:cNvPr>
          <p:cNvSpPr txBox="1"/>
          <p:nvPr/>
        </p:nvSpPr>
        <p:spPr>
          <a:xfrm>
            <a:off x="546188" y="381142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GB" sz="1100" b="0" dirty="0"/>
              <a:t>Thom: </a:t>
            </a:r>
          </a:p>
          <a:p>
            <a:r>
              <a:rPr lang="en-GB" sz="1100" b="0" dirty="0"/>
              <a:t>Founder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DB67BC-9821-B92E-ABD4-5A592295986C}"/>
              </a:ext>
            </a:extLst>
          </p:cNvPr>
          <p:cNvSpPr txBox="1"/>
          <p:nvPr/>
        </p:nvSpPr>
        <p:spPr>
          <a:xfrm>
            <a:off x="1739021" y="383653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GB" sz="1100" b="0" dirty="0"/>
              <a:t>Monalie: </a:t>
            </a:r>
          </a:p>
          <a:p>
            <a:r>
              <a:rPr lang="en-GB" sz="1100" b="0" dirty="0"/>
              <a:t>TTO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AB2B97-6707-DE38-A4EE-214DFA016C0E}"/>
              </a:ext>
            </a:extLst>
          </p:cNvPr>
          <p:cNvSpPr txBox="1"/>
          <p:nvPr/>
        </p:nvSpPr>
        <p:spPr>
          <a:xfrm>
            <a:off x="2462824" y="561094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GB" sz="1100" dirty="0"/>
              <a:t>James</a:t>
            </a:r>
            <a:r>
              <a:rPr lang="en-GB" sz="1100" b="0" dirty="0"/>
              <a:t>: </a:t>
            </a:r>
          </a:p>
          <a:p>
            <a:r>
              <a:rPr lang="en-GB" sz="1100" b="0" dirty="0"/>
              <a:t>Programmer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36AD32-E46F-A5E5-961B-7A7FABAD9EF4}"/>
              </a:ext>
            </a:extLst>
          </p:cNvPr>
          <p:cNvSpPr txBox="1"/>
          <p:nvPr/>
        </p:nvSpPr>
        <p:spPr>
          <a:xfrm>
            <a:off x="3043685" y="391278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GB" sz="1100" b="0" dirty="0"/>
              <a:t>Kim: </a:t>
            </a:r>
          </a:p>
          <a:p>
            <a:r>
              <a:rPr lang="en-GB" sz="1100" b="0" dirty="0"/>
              <a:t>Market </a:t>
            </a:r>
          </a:p>
          <a:p>
            <a:r>
              <a:rPr lang="en-GB" sz="1100" b="0" dirty="0"/>
              <a:t>Research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8BFB03-7683-A8C9-E6E1-B8DE542D92E9}"/>
              </a:ext>
            </a:extLst>
          </p:cNvPr>
          <p:cNvSpPr txBox="1"/>
          <p:nvPr/>
        </p:nvSpPr>
        <p:spPr>
          <a:xfrm>
            <a:off x="1062031" y="545302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GB" sz="1100" b="0" dirty="0"/>
              <a:t>Oli: </a:t>
            </a:r>
          </a:p>
          <a:p>
            <a:r>
              <a:rPr lang="en-GB" sz="1100" b="0" dirty="0"/>
              <a:t>Programmer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453F62-B856-1C8D-5BBD-1BC3E50FA3B0}"/>
              </a:ext>
            </a:extLst>
          </p:cNvPr>
          <p:cNvSpPr txBox="1"/>
          <p:nvPr/>
        </p:nvSpPr>
        <p:spPr>
          <a:xfrm>
            <a:off x="6221388" y="395984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GB" sz="1100" b="0" dirty="0" err="1"/>
              <a:t>Elizabeta</a:t>
            </a:r>
            <a:r>
              <a:rPr lang="en-GB" sz="1100" b="0" dirty="0"/>
              <a:t>: </a:t>
            </a:r>
          </a:p>
          <a:p>
            <a:r>
              <a:rPr lang="en-GB" sz="1100" b="0" dirty="0"/>
              <a:t>Psychiatrist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F16998-118E-4988-014D-DEC6A91AC3CE}"/>
              </a:ext>
            </a:extLst>
          </p:cNvPr>
          <p:cNvSpPr txBox="1"/>
          <p:nvPr/>
        </p:nvSpPr>
        <p:spPr>
          <a:xfrm>
            <a:off x="4672719" y="3891802"/>
            <a:ext cx="914400" cy="92261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GB" sz="1100" b="0" dirty="0" err="1"/>
              <a:t>Sankanika</a:t>
            </a:r>
            <a:r>
              <a:rPr lang="en-GB" sz="1100" b="0" dirty="0"/>
              <a:t>: </a:t>
            </a:r>
          </a:p>
          <a:p>
            <a:r>
              <a:rPr lang="en-GB" sz="1100" b="0" dirty="0"/>
              <a:t>Neurologist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CDD9A3-D229-38A0-AE6E-814748247A61}"/>
              </a:ext>
            </a:extLst>
          </p:cNvPr>
          <p:cNvSpPr txBox="1"/>
          <p:nvPr/>
        </p:nvSpPr>
        <p:spPr>
          <a:xfrm>
            <a:off x="8844349" y="401203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GB" sz="1100" b="0" dirty="0"/>
              <a:t>Bryan: </a:t>
            </a:r>
          </a:p>
          <a:p>
            <a:r>
              <a:rPr lang="en-GB" sz="1100" b="0" dirty="0"/>
              <a:t>Regulatory</a:t>
            </a:r>
          </a:p>
          <a:p>
            <a:r>
              <a:rPr lang="en-GB" sz="1100" dirty="0"/>
              <a:t>Consultant</a:t>
            </a:r>
            <a:endParaRPr lang="en-GB" sz="1100" b="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0C1874-3377-0A86-0B16-CF3474244C0B}"/>
              </a:ext>
            </a:extLst>
          </p:cNvPr>
          <p:cNvSpPr txBox="1"/>
          <p:nvPr/>
        </p:nvSpPr>
        <p:spPr>
          <a:xfrm>
            <a:off x="10489185" y="404230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GB" sz="1100" dirty="0"/>
              <a:t>Dave</a:t>
            </a:r>
            <a:r>
              <a:rPr lang="en-GB" sz="1100" b="0" dirty="0"/>
              <a:t>: </a:t>
            </a:r>
          </a:p>
          <a:p>
            <a:r>
              <a:rPr lang="en-GB" sz="1100" b="0" dirty="0"/>
              <a:t>Patent Attorney</a:t>
            </a:r>
          </a:p>
          <a:p>
            <a:endParaRPr lang="en-GB" sz="1100" b="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C3A4A8-3669-547E-4A02-509C8E91CB7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105" t="9973" r="9663" b="12535"/>
          <a:stretch/>
        </p:blipFill>
        <p:spPr>
          <a:xfrm>
            <a:off x="2916156" y="3247997"/>
            <a:ext cx="801576" cy="79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9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F0FC2-DF6A-3B8B-F369-9FB9B8ADA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Finances: Market potential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21E77B3-EF34-3821-1B49-086860070E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939002"/>
              </p:ext>
            </p:extLst>
          </p:nvPr>
        </p:nvGraphicFramePr>
        <p:xfrm>
          <a:off x="1035021" y="1484784"/>
          <a:ext cx="10526960" cy="41396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5495">
                  <a:extLst>
                    <a:ext uri="{9D8B030D-6E8A-4147-A177-3AD203B41FA5}">
                      <a16:colId xmlns:a16="http://schemas.microsoft.com/office/drawing/2014/main" val="3408290194"/>
                    </a:ext>
                  </a:extLst>
                </a:gridCol>
                <a:gridCol w="6845425">
                  <a:extLst>
                    <a:ext uri="{9D8B030D-6E8A-4147-A177-3AD203B41FA5}">
                      <a16:colId xmlns:a16="http://schemas.microsoft.com/office/drawing/2014/main" val="801563999"/>
                    </a:ext>
                  </a:extLst>
                </a:gridCol>
                <a:gridCol w="2246040">
                  <a:extLst>
                    <a:ext uri="{9D8B030D-6E8A-4147-A177-3AD203B41FA5}">
                      <a16:colId xmlns:a16="http://schemas.microsoft.com/office/drawing/2014/main" val="2416890372"/>
                    </a:ext>
                  </a:extLst>
                </a:gridCol>
              </a:tblGrid>
              <a:tr h="587715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1" u="none" strike="noStrike" dirty="0">
                          <a:effectLst/>
                        </a:rPr>
                        <a:t>Year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1" u="none" strike="noStrike" dirty="0">
                          <a:effectLst/>
                        </a:rPr>
                        <a:t>License targets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1" u="none" strike="noStrike" dirty="0">
                          <a:effectLst/>
                        </a:rPr>
                        <a:t>Sales/Income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556200"/>
                  </a:ext>
                </a:extLst>
              </a:tr>
              <a:tr h="595781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u="none" strike="noStrike" dirty="0">
                          <a:effectLst/>
                        </a:rPr>
                        <a:t>Present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u="none" strike="noStrike" dirty="0">
                          <a:effectLst/>
                        </a:rPr>
                        <a:t>Secure investors/grants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201764"/>
                  </a:ext>
                </a:extLst>
              </a:tr>
              <a:tr h="587715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u="none" strike="noStrike" dirty="0">
                          <a:effectLst/>
                        </a:rPr>
                        <a:t>Year 1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u="none" strike="noStrike" dirty="0">
                          <a:effectLst/>
                        </a:rPr>
                        <a:t>Two sports bodies (including RFU)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u="none" strike="noStrike" dirty="0">
                          <a:effectLst/>
                        </a:rPr>
                        <a:t>2 customers:</a:t>
                      </a:r>
                    </a:p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£100,000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4311985"/>
                  </a:ext>
                </a:extLst>
              </a:tr>
              <a:tr h="1108322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u="none" strike="noStrike" dirty="0">
                          <a:effectLst/>
                        </a:rPr>
                        <a:t>Year 2</a:t>
                      </a:r>
                    </a:p>
                    <a:p>
                      <a:pPr algn="l" fontAlgn="b"/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u="none" strike="noStrike" dirty="0">
                          <a:effectLst/>
                        </a:rPr>
                        <a:t>Additional sport bodies in UK and first NHS Trusts (120 NHS Trusts available)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u="none" strike="noStrike" dirty="0">
                          <a:effectLst/>
                        </a:rPr>
                        <a:t>5 additional customers: </a:t>
                      </a:r>
                    </a:p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£320,000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5765035"/>
                  </a:ext>
                </a:extLst>
              </a:tr>
              <a:tr h="1008045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u="none" strike="noStrike" dirty="0">
                          <a:effectLst/>
                        </a:rPr>
                        <a:t>Year 3</a:t>
                      </a:r>
                    </a:p>
                    <a:p>
                      <a:pPr algn="l" fontAlgn="b"/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u="none" strike="noStrike" dirty="0">
                          <a:effectLst/>
                        </a:rPr>
                        <a:t>Overseas targets (e.g. NFL) </a:t>
                      </a:r>
                    </a:p>
                    <a:p>
                      <a:pPr algn="l" fontAlgn="b"/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u="none" strike="noStrike" dirty="0">
                          <a:effectLst/>
                        </a:rPr>
                        <a:t>10 additional customers:</a:t>
                      </a:r>
                    </a:p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£740,000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2860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052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D3BBF-C5EA-7B35-F5AE-62102C350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B411F-472C-E030-F242-AE07A8716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Ongoing work:</a:t>
            </a:r>
          </a:p>
          <a:p>
            <a:pPr lvl="1"/>
            <a:r>
              <a:rPr lang="en-GB" dirty="0"/>
              <a:t>Complete clinical validation and regulatory approvals </a:t>
            </a:r>
            <a:r>
              <a:rPr lang="en-GB" sz="1800" dirty="0"/>
              <a:t>(CE in Europe, FDA in US).</a:t>
            </a:r>
            <a:endParaRPr lang="en-GB" dirty="0"/>
          </a:p>
          <a:p>
            <a:pPr lvl="2"/>
            <a:r>
              <a:rPr lang="en-GB" dirty="0"/>
              <a:t>Completed in coming months </a:t>
            </a:r>
            <a:r>
              <a:rPr lang="en-GB" sz="1800" dirty="0"/>
              <a:t>(early analyses indicate no risk of failure)</a:t>
            </a:r>
          </a:p>
          <a:p>
            <a:pPr lvl="2"/>
            <a:r>
              <a:rPr lang="en-GB" dirty="0"/>
              <a:t>This step is needed for sports team adoption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b="1" dirty="0"/>
              <a:t>Funding request:</a:t>
            </a:r>
          </a:p>
          <a:p>
            <a:pPr lvl="1"/>
            <a:r>
              <a:rPr lang="en-GB" dirty="0"/>
              <a:t>We need investment of £250,000 </a:t>
            </a:r>
          </a:p>
          <a:p>
            <a:pPr lvl="2"/>
            <a:r>
              <a:rPr lang="en-GB" dirty="0"/>
              <a:t>£100k: Clinical trials </a:t>
            </a:r>
            <a:r>
              <a:rPr lang="en-GB" sz="1800" dirty="0"/>
              <a:t>(needed for NHS adoption: note, distinct from clinical validation)</a:t>
            </a:r>
          </a:p>
          <a:p>
            <a:pPr lvl="2"/>
            <a:r>
              <a:rPr lang="en-GB" dirty="0"/>
              <a:t>£75k:  Staffing for IT support and app improvement.</a:t>
            </a:r>
          </a:p>
          <a:p>
            <a:pPr lvl="2"/>
            <a:r>
              <a:rPr lang="en-GB" dirty="0"/>
              <a:t>£25k:  Real-time support services.</a:t>
            </a:r>
          </a:p>
          <a:p>
            <a:pPr lvl="2"/>
            <a:r>
              <a:rPr lang="en-GB" dirty="0"/>
              <a:t>£50k:  Data protection &amp; cybersecurity measures </a:t>
            </a:r>
            <a:r>
              <a:rPr lang="en-GB" sz="1800" dirty="0"/>
              <a:t>(due to handling personal medical data).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346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47975-27D1-3CC3-8953-7A32F55AB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B8E07-651F-C56E-019F-8DBAF0880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7888" y="2516146"/>
            <a:ext cx="5472608" cy="600066"/>
          </a:xfrm>
        </p:spPr>
        <p:txBody>
          <a:bodyPr/>
          <a:lstStyle/>
          <a:p>
            <a:r>
              <a:rPr lang="en-GB" dirty="0"/>
              <a:t>Loughborough University Concussion IDentification: LUCID</a:t>
            </a:r>
          </a:p>
        </p:txBody>
      </p:sp>
      <p:pic>
        <p:nvPicPr>
          <p:cNvPr id="1026" name="Picture 2" descr="How People Read Online: Lessons Learned From Eye-Tracking and Usability  Testing | Precision Content Blog">
            <a:extLst>
              <a:ext uri="{FF2B5EF4-FFF2-40B4-BE49-F238E27FC236}">
                <a16:creationId xmlns:a16="http://schemas.microsoft.com/office/drawing/2014/main" id="{6994493C-2FC9-7570-6540-BF02DA5CC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188640"/>
            <a:ext cx="3291858" cy="185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E246FF1E-E431-2886-AF8A-17DFCCB6DF7F}"/>
              </a:ext>
            </a:extLst>
          </p:cNvPr>
          <p:cNvSpPr txBox="1">
            <a:spLocks/>
          </p:cNvSpPr>
          <p:nvPr/>
        </p:nvSpPr>
        <p:spPr>
          <a:xfrm>
            <a:off x="263352" y="4077072"/>
            <a:ext cx="10972800" cy="28803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i="1" dirty="0">
              <a:solidFill>
                <a:schemeClr val="tx1"/>
              </a:solidFill>
            </a:endParaRPr>
          </a:p>
          <a:p>
            <a:r>
              <a:rPr lang="en-GB" sz="2400" i="1" dirty="0">
                <a:solidFill>
                  <a:schemeClr val="tx1"/>
                </a:solidFill>
              </a:rPr>
              <a:t>Objective and Rapid Concussion Assessment </a:t>
            </a:r>
          </a:p>
          <a:p>
            <a:endParaRPr lang="en-GB" sz="2400" dirty="0">
              <a:solidFill>
                <a:schemeClr val="tx1"/>
              </a:solidFill>
            </a:endParaRPr>
          </a:p>
          <a:p>
            <a:endParaRPr lang="en-GB" sz="2400" dirty="0">
              <a:solidFill>
                <a:schemeClr val="tx1"/>
              </a:solidFill>
            </a:endParaRPr>
          </a:p>
          <a:p>
            <a:endParaRPr lang="en-GB" sz="2400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Dr Thom Wilcockson</a:t>
            </a:r>
          </a:p>
          <a:p>
            <a:r>
              <a:rPr lang="en-GB" dirty="0">
                <a:solidFill>
                  <a:schemeClr val="tx1"/>
                </a:solidFill>
              </a:rPr>
              <a:t>t.wilcockson@lboro.ac.uk</a:t>
            </a:r>
          </a:p>
        </p:txBody>
      </p:sp>
    </p:spTree>
    <p:extLst>
      <p:ext uri="{BB962C8B-B14F-4D97-AF65-F5344CB8AC3E}">
        <p14:creationId xmlns:p14="http://schemas.microsoft.com/office/powerpoint/2010/main" val="3353140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F3F7A41-8BCB-46F5-F2FC-5F8A281F0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62" y="0"/>
            <a:ext cx="6293047" cy="5949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D8D680-914F-F19D-296F-70731D43A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941" y="253260"/>
            <a:ext cx="6154968" cy="83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07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187D76E-F877-640D-86E1-62A886DD89BE}"/>
              </a:ext>
            </a:extLst>
          </p:cNvPr>
          <p:cNvGrpSpPr/>
          <p:nvPr/>
        </p:nvGrpSpPr>
        <p:grpSpPr>
          <a:xfrm>
            <a:off x="974740" y="419203"/>
            <a:ext cx="5509847" cy="3222690"/>
            <a:chOff x="214281" y="1214422"/>
            <a:chExt cx="9048999" cy="481046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lum bright="10000"/>
            </a:blip>
            <a:srcRect/>
            <a:stretch>
              <a:fillRect/>
            </a:stretch>
          </p:blipFill>
          <p:spPr bwMode="auto">
            <a:xfrm>
              <a:off x="1592641" y="1857364"/>
              <a:ext cx="5931687" cy="4167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Rectangle 13"/>
            <p:cNvSpPr/>
            <p:nvPr/>
          </p:nvSpPr>
          <p:spPr>
            <a:xfrm>
              <a:off x="3214677" y="3286124"/>
              <a:ext cx="1413981" cy="1192878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000" dirty="0">
                <a:solidFill>
                  <a:srgbClr val="000000"/>
                </a:solidFill>
              </a:endParaRPr>
            </a:p>
          </p:txBody>
        </p:sp>
        <p:sp>
          <p:nvSpPr>
            <p:cNvPr id="11" name="Oval Callout 10"/>
            <p:cNvSpPr/>
            <p:nvPr/>
          </p:nvSpPr>
          <p:spPr>
            <a:xfrm>
              <a:off x="6286479" y="3571876"/>
              <a:ext cx="2976801" cy="690614"/>
            </a:xfrm>
            <a:prstGeom prst="wedgeEllipseCallout">
              <a:avLst>
                <a:gd name="adj1" fmla="val -65235"/>
                <a:gd name="adj2" fmla="val 52153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00" dirty="0" err="1"/>
                <a:t>Retinotopic</a:t>
              </a:r>
              <a:r>
                <a:rPr lang="en-GB" sz="1000" dirty="0"/>
                <a:t> map for control of gaze</a:t>
              </a:r>
            </a:p>
          </p:txBody>
        </p:sp>
        <p:sp>
          <p:nvSpPr>
            <p:cNvPr id="12" name="Oval Callout 11"/>
            <p:cNvSpPr/>
            <p:nvPr/>
          </p:nvSpPr>
          <p:spPr>
            <a:xfrm>
              <a:off x="214281" y="1571612"/>
              <a:ext cx="2827961" cy="753397"/>
            </a:xfrm>
            <a:prstGeom prst="wedgeEllipseCallout">
              <a:avLst>
                <a:gd name="adj1" fmla="val 53272"/>
                <a:gd name="adj2" fmla="val 5757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00" dirty="0"/>
                <a:t>Scanning of the visual field and target selection</a:t>
              </a:r>
            </a:p>
          </p:txBody>
        </p:sp>
        <p:sp>
          <p:nvSpPr>
            <p:cNvPr id="15" name="Oval Callout 14"/>
            <p:cNvSpPr/>
            <p:nvPr/>
          </p:nvSpPr>
          <p:spPr>
            <a:xfrm>
              <a:off x="214281" y="3286124"/>
              <a:ext cx="2986723" cy="816180"/>
            </a:xfrm>
            <a:prstGeom prst="wedgeEllipseCallout">
              <a:avLst>
                <a:gd name="adj1" fmla="val 57418"/>
                <a:gd name="adj2" fmla="val 4609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00" dirty="0"/>
                <a:t>Regulates saccades</a:t>
              </a:r>
            </a:p>
          </p:txBody>
        </p:sp>
        <p:sp>
          <p:nvSpPr>
            <p:cNvPr id="16" name="Oval Callout 15"/>
            <p:cNvSpPr/>
            <p:nvPr/>
          </p:nvSpPr>
          <p:spPr>
            <a:xfrm>
              <a:off x="6357949" y="1214422"/>
              <a:ext cx="2679121" cy="878963"/>
            </a:xfrm>
            <a:prstGeom prst="wedgeEllipseCallout">
              <a:avLst>
                <a:gd name="adj1" fmla="val -68149"/>
                <a:gd name="adj2" fmla="val 5067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00" dirty="0"/>
                <a:t>Eye movements by controlling visual attention</a:t>
              </a:r>
            </a:p>
          </p:txBody>
        </p:sp>
        <p:sp>
          <p:nvSpPr>
            <p:cNvPr id="17" name="Oval Callout 16"/>
            <p:cNvSpPr/>
            <p:nvPr/>
          </p:nvSpPr>
          <p:spPr>
            <a:xfrm>
              <a:off x="6286480" y="2357430"/>
              <a:ext cx="2679154" cy="816180"/>
            </a:xfrm>
            <a:prstGeom prst="wedgeEllipseCallout">
              <a:avLst>
                <a:gd name="adj1" fmla="val -72209"/>
                <a:gd name="adj2" fmla="val -6028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00" dirty="0"/>
                <a:t>Motion sensitive region controls smooth pursuit</a:t>
              </a:r>
            </a:p>
          </p:txBody>
        </p:sp>
      </p:grpSp>
      <p:pic>
        <p:nvPicPr>
          <p:cNvPr id="1030" name="Picture 3">
            <a:extLst>
              <a:ext uri="{FF2B5EF4-FFF2-40B4-BE49-F238E27FC236}">
                <a16:creationId xmlns:a16="http://schemas.microsoft.com/office/drawing/2014/main" id="{8C735C68-EEBC-E10D-F09A-FFF07F4EF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3041" r="20483"/>
          <a:stretch>
            <a:fillRect/>
          </a:stretch>
        </p:blipFill>
        <p:spPr bwMode="auto">
          <a:xfrm>
            <a:off x="3028393" y="1710409"/>
            <a:ext cx="4184657" cy="2985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90415F-CD70-5F6C-960F-FE3899854F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0" r="347"/>
          <a:stretch/>
        </p:blipFill>
        <p:spPr>
          <a:xfrm>
            <a:off x="4294757" y="2584752"/>
            <a:ext cx="4237281" cy="3068857"/>
          </a:xfrm>
          <a:prstGeom prst="rect">
            <a:avLst/>
          </a:prstGeom>
        </p:spPr>
      </p:pic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603279D5-AA84-EA5A-2262-6D2B500808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3"/>
          <a:stretch/>
        </p:blipFill>
        <p:spPr>
          <a:xfrm>
            <a:off x="6057490" y="3532068"/>
            <a:ext cx="4058622" cy="30052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4365B-5360-2E2F-1F06-A18B0EF52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4B62B-0AD5-F296-3C0A-7E9EE1932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Product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BABD3B4-AAFB-7661-FD87-E2C0A8EA9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274640"/>
            <a:ext cx="3961144" cy="52608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8CC2A4-9139-2F81-E9A3-369E663EB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667" y="3354893"/>
            <a:ext cx="2230665" cy="2193238"/>
          </a:xfrm>
          <a:prstGeom prst="rect">
            <a:avLst/>
          </a:prstGeom>
        </p:spPr>
      </p:pic>
      <p:pic>
        <p:nvPicPr>
          <p:cNvPr id="2050" name="Picture 2" descr="Assessment of Ocular Movements - Optography">
            <a:extLst>
              <a:ext uri="{FF2B5EF4-FFF2-40B4-BE49-F238E27FC236}">
                <a16:creationId xmlns:a16="http://schemas.microsoft.com/office/drawing/2014/main" id="{BD989C21-492D-9BE7-5702-89F143156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880" y="1067544"/>
            <a:ext cx="3391610" cy="206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C7F116-9578-9711-882F-99BEF3E95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8208" y="188640"/>
            <a:ext cx="3961144" cy="526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3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C7243-D0E2-56B2-D472-D2D9220EC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Market</a:t>
            </a:r>
          </a:p>
        </p:txBody>
      </p:sp>
      <p:pic>
        <p:nvPicPr>
          <p:cNvPr id="2058" name="Picture 10" descr="New initiative” – RFU could sign first male player to central contract -  Ruck">
            <a:extLst>
              <a:ext uri="{FF2B5EF4-FFF2-40B4-BE49-F238E27FC236}">
                <a16:creationId xmlns:a16="http://schemas.microsoft.com/office/drawing/2014/main" id="{EABB7301-DB39-D5AC-2A83-E2AFD100C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2" y="1227621"/>
            <a:ext cx="2794414" cy="152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The Football Association - Wikipedia">
            <a:extLst>
              <a:ext uri="{FF2B5EF4-FFF2-40B4-BE49-F238E27FC236}">
                <a16:creationId xmlns:a16="http://schemas.microsoft.com/office/drawing/2014/main" id="{1E0BD507-0BFA-07B4-6811-DBA338F4B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88" y="1300686"/>
            <a:ext cx="963472" cy="137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Union Cycliste Internationale | LinkedIn">
            <a:extLst>
              <a:ext uri="{FF2B5EF4-FFF2-40B4-BE49-F238E27FC236}">
                <a16:creationId xmlns:a16="http://schemas.microsoft.com/office/drawing/2014/main" id="{D6E88CEA-5C24-BE85-F4D8-DA11C961C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9" b="26310"/>
          <a:stretch/>
        </p:blipFill>
        <p:spPr bwMode="auto">
          <a:xfrm>
            <a:off x="628102" y="4552320"/>
            <a:ext cx="1524800" cy="67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Revealed! The meaning behind the Olympic Rings – Logo Histories">
            <a:extLst>
              <a:ext uri="{FF2B5EF4-FFF2-40B4-BE49-F238E27FC236}">
                <a16:creationId xmlns:a16="http://schemas.microsoft.com/office/drawing/2014/main" id="{E3DDEE63-A059-DD71-E729-36352E173D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8" t="33539" r="11781" b="30210"/>
          <a:stretch/>
        </p:blipFill>
        <p:spPr bwMode="auto">
          <a:xfrm>
            <a:off x="479376" y="2924943"/>
            <a:ext cx="2016224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National Football League - Wikipedia">
            <a:extLst>
              <a:ext uri="{FF2B5EF4-FFF2-40B4-BE49-F238E27FC236}">
                <a16:creationId xmlns:a16="http://schemas.microsoft.com/office/drawing/2014/main" id="{B1E280AF-14AE-4F05-D912-A9CBA6E16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159" y="748803"/>
            <a:ext cx="1662390" cy="228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FIFA Logo / Sport / Logonoid.com">
            <a:extLst>
              <a:ext uri="{FF2B5EF4-FFF2-40B4-BE49-F238E27FC236}">
                <a16:creationId xmlns:a16="http://schemas.microsoft.com/office/drawing/2014/main" id="{7909755B-0549-3954-7C3B-B697858A4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759" y="4856516"/>
            <a:ext cx="2201383" cy="19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World Rugby - Wikipedia">
            <a:extLst>
              <a:ext uri="{FF2B5EF4-FFF2-40B4-BE49-F238E27FC236}">
                <a16:creationId xmlns:a16="http://schemas.microsoft.com/office/drawing/2014/main" id="{A14C8D86-B7F4-4510-5D9A-7A155C25D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274" y="2940364"/>
            <a:ext cx="1302117" cy="216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wbf world boxing foundation logo - Fight Scene">
            <a:extLst>
              <a:ext uri="{FF2B5EF4-FFF2-40B4-BE49-F238E27FC236}">
                <a16:creationId xmlns:a16="http://schemas.microsoft.com/office/drawing/2014/main" id="{D895CC04-356E-876F-8F11-BFC2B94A6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76"/>
          <a:stretch/>
        </p:blipFill>
        <p:spPr bwMode="auto">
          <a:xfrm>
            <a:off x="2589694" y="3000369"/>
            <a:ext cx="2730907" cy="175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World Boxing Association - Wikipedia">
            <a:extLst>
              <a:ext uri="{FF2B5EF4-FFF2-40B4-BE49-F238E27FC236}">
                <a16:creationId xmlns:a16="http://schemas.microsoft.com/office/drawing/2014/main" id="{3053000B-1671-99F3-75EB-F004D798C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606" y="1084373"/>
            <a:ext cx="1624409" cy="161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8" name="Picture 32" descr="Uefa Logo Stock Illustrations – 1,336 Uefa Logo Stock Illustrations,  Vectors &amp; Clipart - Dreamstime">
            <a:extLst>
              <a:ext uri="{FF2B5EF4-FFF2-40B4-BE49-F238E27FC236}">
                <a16:creationId xmlns:a16="http://schemas.microsoft.com/office/drawing/2014/main" id="{010282AD-D050-077B-A21A-A2CC023E64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6" r="17072"/>
          <a:stretch/>
        </p:blipFill>
        <p:spPr bwMode="auto">
          <a:xfrm>
            <a:off x="7149637" y="1433748"/>
            <a:ext cx="1662390" cy="173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0" name="Picture 34" descr="BHA recruit for two Diversity &amp; Inclusion industry roles | Racing Foundation">
            <a:extLst>
              <a:ext uri="{FF2B5EF4-FFF2-40B4-BE49-F238E27FC236}">
                <a16:creationId xmlns:a16="http://schemas.microsoft.com/office/drawing/2014/main" id="{FB37D267-0A4F-79A2-B105-697F2451D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5" b="18177"/>
          <a:stretch/>
        </p:blipFill>
        <p:spPr bwMode="auto">
          <a:xfrm>
            <a:off x="9086555" y="2020427"/>
            <a:ext cx="2857500" cy="115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2" name="Picture 36" descr="International Cricket Council - Wikipedia">
            <a:extLst>
              <a:ext uri="{FF2B5EF4-FFF2-40B4-BE49-F238E27FC236}">
                <a16:creationId xmlns:a16="http://schemas.microsoft.com/office/drawing/2014/main" id="{FB8B93A5-E24F-2428-AC5F-75ED6BA60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637" y="3250410"/>
            <a:ext cx="1696717" cy="169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4" name="Picture 38" descr="Loughborough Sport (@LboroSport) / X">
            <a:extLst>
              <a:ext uri="{FF2B5EF4-FFF2-40B4-BE49-F238E27FC236}">
                <a16:creationId xmlns:a16="http://schemas.microsoft.com/office/drawing/2014/main" id="{C6D953F5-B2F3-E04A-4929-E4BBC55C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850" y="5194921"/>
            <a:ext cx="1437749" cy="143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8" name="Picture 42" descr="About England Hockey">
            <a:extLst>
              <a:ext uri="{FF2B5EF4-FFF2-40B4-BE49-F238E27FC236}">
                <a16:creationId xmlns:a16="http://schemas.microsoft.com/office/drawing/2014/main" id="{7C179656-B851-126F-290E-131043911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25" y="5430390"/>
            <a:ext cx="2213418" cy="115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0" name="Picture 44" descr="Hockey India - Wikipedia">
            <a:extLst>
              <a:ext uri="{FF2B5EF4-FFF2-40B4-BE49-F238E27FC236}">
                <a16:creationId xmlns:a16="http://schemas.microsoft.com/office/drawing/2014/main" id="{DE5EF15E-78E7-173C-2FF8-1274E1AB5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527" y="3002602"/>
            <a:ext cx="2037792" cy="191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4" name="Picture 48" descr="Major League Baseball Teams: A Short History - HubPages">
            <a:extLst>
              <a:ext uri="{FF2B5EF4-FFF2-40B4-BE49-F238E27FC236}">
                <a16:creationId xmlns:a16="http://schemas.microsoft.com/office/drawing/2014/main" id="{C2CBDE9A-BE4F-799F-3276-5CF36420E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320" y="5233856"/>
            <a:ext cx="2305653" cy="142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268D30FD-3000-D3BE-9E39-8C9223C86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386" y="445946"/>
            <a:ext cx="3084131" cy="124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C50887-6715-B1C0-9301-84F4AB7884F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91447" y="1428983"/>
            <a:ext cx="7314145" cy="42868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639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9010E-03B0-C159-0766-04D61BBDB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Market Potential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D1D3C-8DC1-DBF6-B923-3CAE3022D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24745"/>
            <a:ext cx="10972800" cy="1656183"/>
          </a:xfrm>
        </p:spPr>
        <p:txBody>
          <a:bodyPr/>
          <a:lstStyle/>
          <a:p>
            <a:r>
              <a:rPr lang="en-GB" dirty="0"/>
              <a:t>1 million concussion in UK sport per year</a:t>
            </a:r>
          </a:p>
          <a:p>
            <a:r>
              <a:rPr lang="en-GB" dirty="0"/>
              <a:t>1.4 million head injuries in NHS per year</a:t>
            </a:r>
          </a:p>
          <a:p>
            <a:r>
              <a:rPr lang="en-GB" dirty="0"/>
              <a:t>3.8 million concussions in USA sport per year</a:t>
            </a:r>
          </a:p>
          <a:p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FFE8792-92CE-E4B0-5ED6-126EA96D5688}"/>
              </a:ext>
            </a:extLst>
          </p:cNvPr>
          <p:cNvSpPr txBox="1">
            <a:spLocks/>
          </p:cNvSpPr>
          <p:nvPr/>
        </p:nvSpPr>
        <p:spPr>
          <a:xfrm>
            <a:off x="626368" y="2600908"/>
            <a:ext cx="10972800" cy="3204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Example costs: RFU (Rugby Football Union): £1.8 million spent on concussion by RFU per year</a:t>
            </a:r>
          </a:p>
          <a:p>
            <a:endParaRPr lang="en-GB" dirty="0"/>
          </a:p>
        </p:txBody>
      </p:sp>
      <p:pic>
        <p:nvPicPr>
          <p:cNvPr id="5" name="Picture 10" descr="New initiative” – RFU could sign first male player to central contract -  Ruck">
            <a:extLst>
              <a:ext uri="{FF2B5EF4-FFF2-40B4-BE49-F238E27FC236}">
                <a16:creationId xmlns:a16="http://schemas.microsoft.com/office/drawing/2014/main" id="{D80926B2-B135-0EEB-6E0A-6AEFDFCA9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586" y="4082442"/>
            <a:ext cx="2794414" cy="152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5FEAF7A-6372-FC30-2E01-553D2A3B306B}"/>
              </a:ext>
            </a:extLst>
          </p:cNvPr>
          <p:cNvSpPr txBox="1">
            <a:spLocks/>
          </p:cNvSpPr>
          <p:nvPr/>
        </p:nvSpPr>
        <p:spPr>
          <a:xfrm>
            <a:off x="592832" y="3242664"/>
            <a:ext cx="10972800" cy="3204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pPr marL="0" indent="0">
              <a:buNone/>
            </a:pPr>
            <a:r>
              <a:rPr lang="en-GB" b="1" dirty="0"/>
              <a:t>A Vast Market </a:t>
            </a:r>
          </a:p>
          <a:p>
            <a:pPr lvl="1"/>
            <a:r>
              <a:rPr lang="en-GB" dirty="0"/>
              <a:t>Sports teams (professional and amateur)</a:t>
            </a:r>
          </a:p>
          <a:p>
            <a:pPr lvl="1"/>
            <a:r>
              <a:rPr lang="en-GB" dirty="0"/>
              <a:t>Hospitals and clinics</a:t>
            </a:r>
          </a:p>
          <a:p>
            <a:pPr lvl="1"/>
            <a:r>
              <a:rPr lang="en-GB" dirty="0"/>
              <a:t>Military and emergency services</a:t>
            </a:r>
          </a:p>
          <a:p>
            <a:pPr lvl="1"/>
            <a:r>
              <a:rPr lang="en-GB" dirty="0"/>
              <a:t>Workplace safety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131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3196-510C-95FF-100A-F4785674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Business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38079-A972-7F46-CD19-7246C99AC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Licensing and subscription model </a:t>
            </a:r>
          </a:p>
          <a:p>
            <a:pPr lvl="1"/>
            <a:r>
              <a:rPr lang="en-GB" dirty="0"/>
              <a:t>Licensing fees to sports teams, hospitals, and clinics.</a:t>
            </a:r>
          </a:p>
          <a:p>
            <a:pPr lvl="1"/>
            <a:r>
              <a:rPr lang="en-GB" dirty="0"/>
              <a:t>Subscription model for data analytics and remote monitoring.</a:t>
            </a:r>
          </a:p>
          <a:p>
            <a:endParaRPr lang="en-GB" dirty="0"/>
          </a:p>
        </p:txBody>
      </p:sp>
      <p:pic>
        <p:nvPicPr>
          <p:cNvPr id="8" name="Picture 10" descr="New initiative” – RFU could sign first male player to central contract -  Ruck">
            <a:extLst>
              <a:ext uri="{FF2B5EF4-FFF2-40B4-BE49-F238E27FC236}">
                <a16:creationId xmlns:a16="http://schemas.microsoft.com/office/drawing/2014/main" id="{809919CB-09E6-3386-6683-F8963ACAA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3229350"/>
            <a:ext cx="2225212" cy="120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61EDA661-AD9F-CBA1-C596-60EAD5CBD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3284984"/>
            <a:ext cx="2455916" cy="98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The Football Association - Wikipedia">
            <a:extLst>
              <a:ext uri="{FF2B5EF4-FFF2-40B4-BE49-F238E27FC236}">
                <a16:creationId xmlns:a16="http://schemas.microsoft.com/office/drawing/2014/main" id="{3D7C77BE-D155-58B8-8F24-1D60CEB33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72" y="3284984"/>
            <a:ext cx="767220" cy="109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34164D2-2D9F-52C1-7C28-7F654DF45E66}"/>
              </a:ext>
            </a:extLst>
          </p:cNvPr>
          <p:cNvSpPr txBox="1">
            <a:spLocks/>
          </p:cNvSpPr>
          <p:nvPr/>
        </p:nvSpPr>
        <p:spPr>
          <a:xfrm>
            <a:off x="609600" y="1412776"/>
            <a:ext cx="10972800" cy="4704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b="1" dirty="0"/>
              <a:t>Licenses:</a:t>
            </a:r>
            <a:r>
              <a:rPr lang="en-GB" sz="2400" dirty="0"/>
              <a:t>	       Sport governing bodies		NHS Trusts</a:t>
            </a:r>
          </a:p>
          <a:p>
            <a:endParaRPr lang="en-GB" sz="2400" dirty="0"/>
          </a:p>
          <a:p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                          £50,000 per body per season            £10,000 per trust</a:t>
            </a:r>
          </a:p>
          <a:p>
            <a:pPr marL="0" indent="0">
              <a:buNone/>
            </a:pPr>
            <a:r>
              <a:rPr lang="en-GB" sz="2400" dirty="0"/>
              <a:t>                               (approx. 200 in UK)                    (over 120 NHS Trusts)</a:t>
            </a:r>
          </a:p>
          <a:p>
            <a:pPr marL="0" indent="0">
              <a:buNone/>
            </a:pPr>
            <a:endParaRPr lang="en-GB" sz="1600" dirty="0"/>
          </a:p>
          <a:p>
            <a:pPr marL="0" indent="0" algn="ctr">
              <a:buNone/>
            </a:pPr>
            <a:r>
              <a:rPr lang="en-GB" sz="1800" dirty="0"/>
              <a:t>Note, we are already in talks with interested parties in sports and the NHS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88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C7243-D0E2-56B2-D472-D2D9220EC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Competitive Advantage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9018BCF-2F2A-9390-37A1-49EA08D3D7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9684663"/>
              </p:ext>
            </p:extLst>
          </p:nvPr>
        </p:nvGraphicFramePr>
        <p:xfrm>
          <a:off x="1199456" y="1484784"/>
          <a:ext cx="9217024" cy="3899583"/>
        </p:xfrm>
        <a:graphic>
          <a:graphicData uri="http://schemas.openxmlformats.org/drawingml/2006/table">
            <a:tbl>
              <a:tblPr/>
              <a:tblGrid>
                <a:gridCol w="1855882">
                  <a:extLst>
                    <a:ext uri="{9D8B030D-6E8A-4147-A177-3AD203B41FA5}">
                      <a16:colId xmlns:a16="http://schemas.microsoft.com/office/drawing/2014/main" val="2972927885"/>
                    </a:ext>
                  </a:extLst>
                </a:gridCol>
                <a:gridCol w="1226857">
                  <a:extLst>
                    <a:ext uri="{9D8B030D-6E8A-4147-A177-3AD203B41FA5}">
                      <a16:colId xmlns:a16="http://schemas.microsoft.com/office/drawing/2014/main" val="2688097578"/>
                    </a:ext>
                  </a:extLst>
                </a:gridCol>
                <a:gridCol w="1226857">
                  <a:extLst>
                    <a:ext uri="{9D8B030D-6E8A-4147-A177-3AD203B41FA5}">
                      <a16:colId xmlns:a16="http://schemas.microsoft.com/office/drawing/2014/main" val="1934185762"/>
                    </a:ext>
                  </a:extLst>
                </a:gridCol>
                <a:gridCol w="1226857">
                  <a:extLst>
                    <a:ext uri="{9D8B030D-6E8A-4147-A177-3AD203B41FA5}">
                      <a16:colId xmlns:a16="http://schemas.microsoft.com/office/drawing/2014/main" val="665342189"/>
                    </a:ext>
                  </a:extLst>
                </a:gridCol>
                <a:gridCol w="1226857">
                  <a:extLst>
                    <a:ext uri="{9D8B030D-6E8A-4147-A177-3AD203B41FA5}">
                      <a16:colId xmlns:a16="http://schemas.microsoft.com/office/drawing/2014/main" val="339562032"/>
                    </a:ext>
                  </a:extLst>
                </a:gridCol>
                <a:gridCol w="1226857">
                  <a:extLst>
                    <a:ext uri="{9D8B030D-6E8A-4147-A177-3AD203B41FA5}">
                      <a16:colId xmlns:a16="http://schemas.microsoft.com/office/drawing/2014/main" val="3470080765"/>
                    </a:ext>
                  </a:extLst>
                </a:gridCol>
                <a:gridCol w="1226857">
                  <a:extLst>
                    <a:ext uri="{9D8B030D-6E8A-4147-A177-3AD203B41FA5}">
                      <a16:colId xmlns:a16="http://schemas.microsoft.com/office/drawing/2014/main" val="4238416662"/>
                    </a:ext>
                  </a:extLst>
                </a:gridCol>
              </a:tblGrid>
              <a:tr h="486054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SCATs 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(current practice)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Saliva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Blood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Biosensors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LUCID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854707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Pitchside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709419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Objective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630458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Accurate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541333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192303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Ease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448664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Availabilty for all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525712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Ready for use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Pilot tests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ptos Narrow" panose="020B0004020202020204" pitchFamily="34" charset="0"/>
                        </a:rPr>
                        <a:t>SOON!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304776"/>
                  </a:ext>
                </a:extLst>
              </a:tr>
            </a:tbl>
          </a:graphicData>
        </a:graphic>
      </p:graphicFrame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2894E498-EB66-2299-F8C7-22BB840F7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31704" y="1963688"/>
            <a:ext cx="529208" cy="529208"/>
          </a:xfrm>
          <a:prstGeom prst="rect">
            <a:avLst/>
          </a:prstGeom>
        </p:spPr>
      </p:pic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03D8D3E8-A448-D30D-9696-831161535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8248" y="2473695"/>
            <a:ext cx="529208" cy="529208"/>
          </a:xfrm>
          <a:prstGeom prst="rect">
            <a:avLst/>
          </a:prstGeom>
        </p:spPr>
      </p:pic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D54DFF30-D6F7-93F1-31B8-FA4FFE65F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8248" y="1944487"/>
            <a:ext cx="529208" cy="529208"/>
          </a:xfrm>
          <a:prstGeom prst="rect">
            <a:avLst/>
          </a:prstGeom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E6B12147-A68A-80B0-237D-4F1B738FA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52384" y="4362528"/>
            <a:ext cx="529208" cy="529208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81A3F40F-518D-AEC6-A4A5-3BF23B28F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72091" y="3877883"/>
            <a:ext cx="529208" cy="529208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52B50192-0A30-85FB-F381-CA224EB5B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72091" y="3401901"/>
            <a:ext cx="529208" cy="529208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9B06BA22-09C6-93A6-D61F-11F9AE84E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63100" y="2943436"/>
            <a:ext cx="529208" cy="529208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6E09BE9F-0487-3D70-4957-C932405C7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52384" y="2446040"/>
            <a:ext cx="529208" cy="529208"/>
          </a:xfrm>
          <a:prstGeom prst="rect">
            <a:avLst/>
          </a:prstGeom>
        </p:spPr>
      </p:pic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71FEF3DA-FC3A-DBB8-E11C-E77387D2B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52384" y="1952363"/>
            <a:ext cx="529208" cy="529208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D8DCF343-23FE-2760-3192-05E05A1E8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3396" y="2422341"/>
            <a:ext cx="529208" cy="529208"/>
          </a:xfrm>
          <a:prstGeom prst="rect">
            <a:avLst/>
          </a:prstGeom>
        </p:spPr>
      </p:pic>
      <p:pic>
        <p:nvPicPr>
          <p:cNvPr id="15" name="Graphic 14" descr="Checkmark with solid fill">
            <a:extLst>
              <a:ext uri="{FF2B5EF4-FFF2-40B4-BE49-F238E27FC236}">
                <a16:creationId xmlns:a16="http://schemas.microsoft.com/office/drawing/2014/main" id="{AF8D7EC7-571B-33A5-2688-3FD67A176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28556" y="2436237"/>
            <a:ext cx="529208" cy="529208"/>
          </a:xfrm>
          <a:prstGeom prst="rect">
            <a:avLst/>
          </a:prstGeom>
        </p:spPr>
      </p:pic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CAF4E3D9-65EB-550F-7FF6-D22F98730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63498" y="2407027"/>
            <a:ext cx="529208" cy="529208"/>
          </a:xfrm>
          <a:prstGeom prst="rect">
            <a:avLst/>
          </a:prstGeom>
        </p:spPr>
      </p:pic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9F583984-0BD1-B16A-3DB7-C5EC0DA81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56838" y="1954019"/>
            <a:ext cx="529208" cy="529208"/>
          </a:xfrm>
          <a:prstGeom prst="rect">
            <a:avLst/>
          </a:prstGeom>
        </p:spPr>
      </p:pic>
      <p:pic>
        <p:nvPicPr>
          <p:cNvPr id="18" name="Graphic 17" descr="Checkmark with solid fill">
            <a:extLst>
              <a:ext uri="{FF2B5EF4-FFF2-40B4-BE49-F238E27FC236}">
                <a16:creationId xmlns:a16="http://schemas.microsoft.com/office/drawing/2014/main" id="{C633BA94-849E-92F7-9D0B-1BC427FBF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28556" y="1944487"/>
            <a:ext cx="529208" cy="529208"/>
          </a:xfrm>
          <a:prstGeom prst="rect">
            <a:avLst/>
          </a:prstGeom>
        </p:spPr>
      </p:pic>
      <p:pic>
        <p:nvPicPr>
          <p:cNvPr id="19" name="Graphic 18" descr="Checkmark with solid fill">
            <a:extLst>
              <a:ext uri="{FF2B5EF4-FFF2-40B4-BE49-F238E27FC236}">
                <a16:creationId xmlns:a16="http://schemas.microsoft.com/office/drawing/2014/main" id="{12081119-2479-EA03-AFF6-578CB3698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4112" y="1952363"/>
            <a:ext cx="529208" cy="529208"/>
          </a:xfrm>
          <a:prstGeom prst="rect">
            <a:avLst/>
          </a:prstGeom>
        </p:spPr>
      </p:pic>
      <p:pic>
        <p:nvPicPr>
          <p:cNvPr id="20" name="Graphic 19" descr="Checkmark with solid fill">
            <a:extLst>
              <a:ext uri="{FF2B5EF4-FFF2-40B4-BE49-F238E27FC236}">
                <a16:creationId xmlns:a16="http://schemas.microsoft.com/office/drawing/2014/main" id="{E8DE4818-2DB4-0EE5-BEF0-A12C50492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98926" y="2933398"/>
            <a:ext cx="529208" cy="529208"/>
          </a:xfrm>
          <a:prstGeom prst="rect">
            <a:avLst/>
          </a:prstGeom>
        </p:spPr>
      </p:pic>
      <p:pic>
        <p:nvPicPr>
          <p:cNvPr id="21" name="Graphic 20" descr="Checkmark with solid fill">
            <a:extLst>
              <a:ext uri="{FF2B5EF4-FFF2-40B4-BE49-F238E27FC236}">
                <a16:creationId xmlns:a16="http://schemas.microsoft.com/office/drawing/2014/main" id="{DB523F8E-804B-D960-336E-280236567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8248" y="2913890"/>
            <a:ext cx="529208" cy="529208"/>
          </a:xfrm>
          <a:prstGeom prst="rect">
            <a:avLst/>
          </a:prstGeom>
        </p:spPr>
      </p:pic>
      <p:pic>
        <p:nvPicPr>
          <p:cNvPr id="22" name="Graphic 21" descr="Checkmark with solid fill">
            <a:extLst>
              <a:ext uri="{FF2B5EF4-FFF2-40B4-BE49-F238E27FC236}">
                <a16:creationId xmlns:a16="http://schemas.microsoft.com/office/drawing/2014/main" id="{CF5A088B-4B98-3E3E-F3B8-68C8FC234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1645" y="3375145"/>
            <a:ext cx="529208" cy="529208"/>
          </a:xfrm>
          <a:prstGeom prst="rect">
            <a:avLst/>
          </a:prstGeom>
        </p:spPr>
      </p:pic>
      <p:pic>
        <p:nvPicPr>
          <p:cNvPr id="23" name="Graphic 22" descr="Checkmark with solid fill">
            <a:extLst>
              <a:ext uri="{FF2B5EF4-FFF2-40B4-BE49-F238E27FC236}">
                <a16:creationId xmlns:a16="http://schemas.microsoft.com/office/drawing/2014/main" id="{91986840-72BA-EEB5-07BC-A38ED3A27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61641" y="3863887"/>
            <a:ext cx="529208" cy="529208"/>
          </a:xfrm>
          <a:prstGeom prst="rect">
            <a:avLst/>
          </a:prstGeom>
        </p:spPr>
      </p:pic>
      <p:pic>
        <p:nvPicPr>
          <p:cNvPr id="24" name="Graphic 23" descr="Checkmark with solid fill">
            <a:extLst>
              <a:ext uri="{FF2B5EF4-FFF2-40B4-BE49-F238E27FC236}">
                <a16:creationId xmlns:a16="http://schemas.microsoft.com/office/drawing/2014/main" id="{D0D975A9-A62A-E6CC-EBC5-202E04E73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29103" y="4393095"/>
            <a:ext cx="529208" cy="529208"/>
          </a:xfrm>
          <a:prstGeom prst="rect">
            <a:avLst/>
          </a:prstGeom>
        </p:spPr>
      </p:pic>
      <p:pic>
        <p:nvPicPr>
          <p:cNvPr id="25" name="Graphic 24" descr="Checkmark with solid fill">
            <a:extLst>
              <a:ext uri="{FF2B5EF4-FFF2-40B4-BE49-F238E27FC236}">
                <a16:creationId xmlns:a16="http://schemas.microsoft.com/office/drawing/2014/main" id="{259BC692-F9D2-BB7C-4670-FEFADCF44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29103" y="4891736"/>
            <a:ext cx="529208" cy="529208"/>
          </a:xfrm>
          <a:prstGeom prst="rect">
            <a:avLst/>
          </a:prstGeom>
        </p:spPr>
      </p:pic>
      <p:pic>
        <p:nvPicPr>
          <p:cNvPr id="26" name="Graphic 25" descr="Checkmark with solid fill">
            <a:extLst>
              <a:ext uri="{FF2B5EF4-FFF2-40B4-BE49-F238E27FC236}">
                <a16:creationId xmlns:a16="http://schemas.microsoft.com/office/drawing/2014/main" id="{F7F6BE84-0E52-5A2D-4BB2-8F3EDBDCC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5009" y="2934818"/>
            <a:ext cx="529208" cy="529208"/>
          </a:xfrm>
          <a:prstGeom prst="rect">
            <a:avLst/>
          </a:prstGeom>
        </p:spPr>
      </p:pic>
      <p:pic>
        <p:nvPicPr>
          <p:cNvPr id="27" name="Graphic 26" descr="Checkmark with solid fill">
            <a:extLst>
              <a:ext uri="{FF2B5EF4-FFF2-40B4-BE49-F238E27FC236}">
                <a16:creationId xmlns:a16="http://schemas.microsoft.com/office/drawing/2014/main" id="{44CF856C-7834-EC62-EF40-3E13F0917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3396" y="4362528"/>
            <a:ext cx="529208" cy="529208"/>
          </a:xfrm>
          <a:prstGeom prst="rect">
            <a:avLst/>
          </a:prstGeom>
        </p:spPr>
      </p:pic>
      <p:pic>
        <p:nvPicPr>
          <p:cNvPr id="29" name="Graphic 28" descr="Close with solid fill">
            <a:extLst>
              <a:ext uri="{FF2B5EF4-FFF2-40B4-BE49-F238E27FC236}">
                <a16:creationId xmlns:a16="http://schemas.microsoft.com/office/drawing/2014/main" id="{2ECAAB6D-F09B-D5D2-99EE-C8D6A4071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5120" y="2448949"/>
            <a:ext cx="529208" cy="529208"/>
          </a:xfrm>
          <a:prstGeom prst="rect">
            <a:avLst/>
          </a:prstGeom>
        </p:spPr>
      </p:pic>
      <p:pic>
        <p:nvPicPr>
          <p:cNvPr id="30" name="Graphic 29" descr="Close with solid fill">
            <a:extLst>
              <a:ext uri="{FF2B5EF4-FFF2-40B4-BE49-F238E27FC236}">
                <a16:creationId xmlns:a16="http://schemas.microsoft.com/office/drawing/2014/main" id="{F7E25A6D-09FF-A266-8A6B-688D59D5C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78621" y="2927552"/>
            <a:ext cx="529208" cy="529208"/>
          </a:xfrm>
          <a:prstGeom prst="rect">
            <a:avLst/>
          </a:prstGeom>
        </p:spPr>
      </p:pic>
      <p:pic>
        <p:nvPicPr>
          <p:cNvPr id="31" name="Graphic 30" descr="Close with solid fill">
            <a:extLst>
              <a:ext uri="{FF2B5EF4-FFF2-40B4-BE49-F238E27FC236}">
                <a16:creationId xmlns:a16="http://schemas.microsoft.com/office/drawing/2014/main" id="{3B3512D7-3B46-3647-9ED5-BDCBFEB42E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4562" y="3891978"/>
            <a:ext cx="529208" cy="529208"/>
          </a:xfrm>
          <a:prstGeom prst="rect">
            <a:avLst/>
          </a:prstGeom>
        </p:spPr>
      </p:pic>
      <p:pic>
        <p:nvPicPr>
          <p:cNvPr id="32" name="Graphic 31" descr="Close with solid fill">
            <a:extLst>
              <a:ext uri="{FF2B5EF4-FFF2-40B4-BE49-F238E27FC236}">
                <a16:creationId xmlns:a16="http://schemas.microsoft.com/office/drawing/2014/main" id="{EB6735FC-3027-7EDD-02D4-79E3AD7BC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7157" y="3428846"/>
            <a:ext cx="529208" cy="529208"/>
          </a:xfrm>
          <a:prstGeom prst="rect">
            <a:avLst/>
          </a:prstGeom>
        </p:spPr>
      </p:pic>
      <p:pic>
        <p:nvPicPr>
          <p:cNvPr id="33" name="Graphic 32" descr="Close with solid fill">
            <a:extLst>
              <a:ext uri="{FF2B5EF4-FFF2-40B4-BE49-F238E27FC236}">
                <a16:creationId xmlns:a16="http://schemas.microsoft.com/office/drawing/2014/main" id="{470158E7-B144-4406-6AE3-15E72AB1A4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81118" y="4882501"/>
            <a:ext cx="529208" cy="529208"/>
          </a:xfrm>
          <a:prstGeom prst="rect">
            <a:avLst/>
          </a:prstGeom>
        </p:spPr>
      </p:pic>
      <p:pic>
        <p:nvPicPr>
          <p:cNvPr id="34" name="Graphic 33" descr="Close with solid fill">
            <a:extLst>
              <a:ext uri="{FF2B5EF4-FFF2-40B4-BE49-F238E27FC236}">
                <a16:creationId xmlns:a16="http://schemas.microsoft.com/office/drawing/2014/main" id="{346C2222-030A-09F6-0743-5B89875EA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86898" y="3435357"/>
            <a:ext cx="529208" cy="529208"/>
          </a:xfrm>
          <a:prstGeom prst="rect">
            <a:avLst/>
          </a:prstGeom>
        </p:spPr>
      </p:pic>
      <p:pic>
        <p:nvPicPr>
          <p:cNvPr id="35" name="Graphic 34" descr="Close with solid fill">
            <a:extLst>
              <a:ext uri="{FF2B5EF4-FFF2-40B4-BE49-F238E27FC236}">
                <a16:creationId xmlns:a16="http://schemas.microsoft.com/office/drawing/2014/main" id="{4C550373-BE90-F15B-7EAB-72B578797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80399" y="2943436"/>
            <a:ext cx="529208" cy="529208"/>
          </a:xfrm>
          <a:prstGeom prst="rect">
            <a:avLst/>
          </a:prstGeom>
        </p:spPr>
      </p:pic>
      <p:pic>
        <p:nvPicPr>
          <p:cNvPr id="36" name="Graphic 35" descr="Close with solid fill">
            <a:extLst>
              <a:ext uri="{FF2B5EF4-FFF2-40B4-BE49-F238E27FC236}">
                <a16:creationId xmlns:a16="http://schemas.microsoft.com/office/drawing/2014/main" id="{8896B8A6-D8AE-383B-7808-D746A6C11C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04535" y="3411351"/>
            <a:ext cx="529208" cy="529208"/>
          </a:xfrm>
          <a:prstGeom prst="rect">
            <a:avLst/>
          </a:prstGeom>
        </p:spPr>
      </p:pic>
      <p:pic>
        <p:nvPicPr>
          <p:cNvPr id="37" name="Graphic 36" descr="Close with solid fill">
            <a:extLst>
              <a:ext uri="{FF2B5EF4-FFF2-40B4-BE49-F238E27FC236}">
                <a16:creationId xmlns:a16="http://schemas.microsoft.com/office/drawing/2014/main" id="{65D5C939-E198-ED28-52B7-7ABB0A8A7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95544" y="3891978"/>
            <a:ext cx="529208" cy="529208"/>
          </a:xfrm>
          <a:prstGeom prst="rect">
            <a:avLst/>
          </a:prstGeom>
        </p:spPr>
      </p:pic>
      <p:pic>
        <p:nvPicPr>
          <p:cNvPr id="38" name="Graphic 37" descr="Close with solid fill">
            <a:extLst>
              <a:ext uri="{FF2B5EF4-FFF2-40B4-BE49-F238E27FC236}">
                <a16:creationId xmlns:a16="http://schemas.microsoft.com/office/drawing/2014/main" id="{B806B173-A34D-54C2-A6C3-71603B241C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95544" y="4407091"/>
            <a:ext cx="529208" cy="529208"/>
          </a:xfrm>
          <a:prstGeom prst="rect">
            <a:avLst/>
          </a:prstGeom>
        </p:spPr>
      </p:pic>
      <p:pic>
        <p:nvPicPr>
          <p:cNvPr id="40" name="Graphic 39" descr="Close with solid fill">
            <a:extLst>
              <a:ext uri="{FF2B5EF4-FFF2-40B4-BE49-F238E27FC236}">
                <a16:creationId xmlns:a16="http://schemas.microsoft.com/office/drawing/2014/main" id="{A903AB1F-E5A8-78E4-91C6-AB4896FFA0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4267" y="3888399"/>
            <a:ext cx="529208" cy="529208"/>
          </a:xfrm>
          <a:prstGeom prst="rect">
            <a:avLst/>
          </a:prstGeom>
        </p:spPr>
      </p:pic>
      <p:pic>
        <p:nvPicPr>
          <p:cNvPr id="41" name="Graphic 40" descr="Close with solid fill">
            <a:extLst>
              <a:ext uri="{FF2B5EF4-FFF2-40B4-BE49-F238E27FC236}">
                <a16:creationId xmlns:a16="http://schemas.microsoft.com/office/drawing/2014/main" id="{0B8390CD-76A0-CE55-BD4F-591862153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76387" y="4421186"/>
            <a:ext cx="529208" cy="529208"/>
          </a:xfrm>
          <a:prstGeom prst="rect">
            <a:avLst/>
          </a:prstGeom>
        </p:spPr>
      </p:pic>
      <p:pic>
        <p:nvPicPr>
          <p:cNvPr id="42" name="Graphic 41" descr="Close with solid fill">
            <a:extLst>
              <a:ext uri="{FF2B5EF4-FFF2-40B4-BE49-F238E27FC236}">
                <a16:creationId xmlns:a16="http://schemas.microsoft.com/office/drawing/2014/main" id="{C9D18992-C075-7061-F7D7-4ACE937CC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2871" y="4888491"/>
            <a:ext cx="529208" cy="529208"/>
          </a:xfrm>
          <a:prstGeom prst="rect">
            <a:avLst/>
          </a:prstGeom>
        </p:spPr>
      </p:pic>
      <p:pic>
        <p:nvPicPr>
          <p:cNvPr id="43" name="Graphic 42" descr="Close with solid fill">
            <a:extLst>
              <a:ext uri="{FF2B5EF4-FFF2-40B4-BE49-F238E27FC236}">
                <a16:creationId xmlns:a16="http://schemas.microsoft.com/office/drawing/2014/main" id="{83D11F6C-731F-CDCB-A165-B3D747E72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98926" y="4877460"/>
            <a:ext cx="529208" cy="529208"/>
          </a:xfrm>
          <a:prstGeom prst="rect">
            <a:avLst/>
          </a:prstGeom>
        </p:spPr>
      </p:pic>
      <p:pic>
        <p:nvPicPr>
          <p:cNvPr id="44" name="Graphic 43" descr="Close with solid fill">
            <a:extLst>
              <a:ext uri="{FF2B5EF4-FFF2-40B4-BE49-F238E27FC236}">
                <a16:creationId xmlns:a16="http://schemas.microsoft.com/office/drawing/2014/main" id="{2DEF1676-8548-D8F4-EB16-23BBBFC46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2845" y="4380299"/>
            <a:ext cx="529208" cy="529208"/>
          </a:xfrm>
          <a:prstGeom prst="rect">
            <a:avLst/>
          </a:prstGeom>
        </p:spPr>
      </p:pic>
      <p:pic>
        <p:nvPicPr>
          <p:cNvPr id="45" name="Graphic 44" descr="Close with solid fill">
            <a:extLst>
              <a:ext uri="{FF2B5EF4-FFF2-40B4-BE49-F238E27FC236}">
                <a16:creationId xmlns:a16="http://schemas.microsoft.com/office/drawing/2014/main" id="{7C9A19C1-CEE9-3AA7-5176-0FDADCDB4A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76387" y="3422151"/>
            <a:ext cx="529208" cy="529208"/>
          </a:xfrm>
          <a:prstGeom prst="rect">
            <a:avLst/>
          </a:prstGeom>
        </p:spPr>
      </p:pic>
      <p:pic>
        <p:nvPicPr>
          <p:cNvPr id="46" name="Graphic 45" descr="Checkmark with solid fill">
            <a:extLst>
              <a:ext uri="{FF2B5EF4-FFF2-40B4-BE49-F238E27FC236}">
                <a16:creationId xmlns:a16="http://schemas.microsoft.com/office/drawing/2014/main" id="{97847054-85DB-4906-B986-245A97154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6200" y="3912408"/>
            <a:ext cx="529208" cy="52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D3A3B8-E0E3-E2C3-0FF1-7561A0392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5BDB8-25DF-73CE-9507-FAD393989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Traction</a:t>
            </a:r>
          </a:p>
        </p:txBody>
      </p:sp>
      <p:pic>
        <p:nvPicPr>
          <p:cNvPr id="1026" name="Picture 2" descr="Using smartphones medical diagnosis apps is a work in progress | Miami  Herald">
            <a:extLst>
              <a:ext uri="{FF2B5EF4-FFF2-40B4-BE49-F238E27FC236}">
                <a16:creationId xmlns:a16="http://schemas.microsoft.com/office/drawing/2014/main" id="{107E3570-0943-1A9B-C82E-A41C52CF6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356" y="1028734"/>
            <a:ext cx="8507288" cy="478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9AAC4A-179A-09CF-671E-09427DAA1E5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6528049" y="1556792"/>
            <a:ext cx="3090981" cy="2543878"/>
          </a:xfrm>
          <a:prstGeom prst="rect">
            <a:avLst/>
          </a:prstGeom>
        </p:spPr>
      </p:pic>
      <p:pic>
        <p:nvPicPr>
          <p:cNvPr id="1030" name="Picture 6" descr="Process Automation for Compliance: Best Practices &amp; Technologies for  Policies, Procedures, Submissions, Filings &amp; Other Compliance">
            <a:extLst>
              <a:ext uri="{FF2B5EF4-FFF2-40B4-BE49-F238E27FC236}">
                <a16:creationId xmlns:a16="http://schemas.microsoft.com/office/drawing/2014/main" id="{84DE105B-C3F3-5F58-0DEC-73441A65A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2492896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pp-store-google-play-ZERO-Home-Bills-app-0Bills-by-solaranna -  Psychiatry-UK">
            <a:extLst>
              <a:ext uri="{FF2B5EF4-FFF2-40B4-BE49-F238E27FC236}">
                <a16:creationId xmlns:a16="http://schemas.microsoft.com/office/drawing/2014/main" id="{03E9AE26-3529-E29A-B912-099308C62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920" y="4211142"/>
            <a:ext cx="2300303" cy="152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33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a63b8d7e-8c99-4af2-ab54-397f194b5430"/>
</p:tagLst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b="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30951</TotalTime>
  <Words>520</Words>
  <Application>Microsoft Office PowerPoint</Application>
  <PresentationFormat>Widescreen</PresentationFormat>
  <Paragraphs>168</Paragraphs>
  <Slides>13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Default Theme</vt:lpstr>
      <vt:lpstr>Loughborough University Concussion IDentification: LUCID</vt:lpstr>
      <vt:lpstr>PowerPoint Presentation</vt:lpstr>
      <vt:lpstr>PowerPoint Presentation</vt:lpstr>
      <vt:lpstr>Product</vt:lpstr>
      <vt:lpstr>The Market</vt:lpstr>
      <vt:lpstr>The Market Potential</vt:lpstr>
      <vt:lpstr>The Business Model</vt:lpstr>
      <vt:lpstr>Competitive Advantage</vt:lpstr>
      <vt:lpstr>Traction</vt:lpstr>
      <vt:lpstr>Team LUCID</vt:lpstr>
      <vt:lpstr>Finances: Market potential</vt:lpstr>
      <vt:lpstr>Next steps…</vt:lpstr>
      <vt:lpstr>Loughborough University Concussion IDentification: LUCID</vt:lpstr>
    </vt:vector>
  </TitlesOfParts>
  <Company>Loughborough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Walters</dc:creator>
  <cp:lastModifiedBy>Thom Wilcockson</cp:lastModifiedBy>
  <cp:revision>145</cp:revision>
  <cp:lastPrinted>2024-11-11T17:50:00Z</cp:lastPrinted>
  <dcterms:created xsi:type="dcterms:W3CDTF">2015-08-21T07:21:37Z</dcterms:created>
  <dcterms:modified xsi:type="dcterms:W3CDTF">2024-11-23T10:51:01Z</dcterms:modified>
</cp:coreProperties>
</file>