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18" r:id="rId2"/>
    <p:sldId id="308" r:id="rId3"/>
    <p:sldId id="293" r:id="rId4"/>
    <p:sldId id="316" r:id="rId5"/>
    <p:sldId id="292" r:id="rId6"/>
    <p:sldId id="317" r:id="rId7"/>
    <p:sldId id="312" r:id="rId8"/>
    <p:sldId id="309" r:id="rId9"/>
    <p:sldId id="310" r:id="rId10"/>
    <p:sldId id="294" r:id="rId11"/>
    <p:sldId id="29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3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33333333333336"/>
          <c:y val="8.7962962962962965E-2"/>
          <c:w val="0.53888888888888886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04-4403-B38C-42B1B51B5D8E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04-4403-B38C-42B1B51B5D8E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04-4403-B38C-42B1B51B5D8E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04-4403-B38C-42B1B51B5D8E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04-4403-B38C-42B1B51B5D8E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404-4403-B38C-42B1B51B5D8E}"/>
              </c:ext>
            </c:extLst>
          </c:dPt>
          <c:val>
            <c:numRef>
              <c:f>Sheet1!$C$7:$C$12</c:f>
              <c:numCache>
                <c:formatCode>General</c:formatCode>
                <c:ptCount val="6"/>
                <c:pt idx="0">
                  <c:v>53000</c:v>
                </c:pt>
                <c:pt idx="3">
                  <c:v>220000</c:v>
                </c:pt>
                <c:pt idx="4">
                  <c:v>5000</c:v>
                </c:pt>
                <c:pt idx="5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04-4403-B38C-42B1B51B5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8AAF-584F-4ABA-9FE5-AA64FEFDC0AD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0F2A3-F7D5-4435-BF58-C82253E65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3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0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7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3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156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5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8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0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48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0F2A3-F7D5-4435-BF58-C82253E656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5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D7F2-B3FD-414A-B363-15431FC24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ABC02-7CC0-44B4-8024-FAD439561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CFBDF-025A-4499-B6F0-6CE69AA10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EE070-9A4E-4FFE-AB55-50B59751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B73C8-0A7D-42D8-A0DA-388B74C2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6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ED34-7003-40B3-87F9-92F71F1D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00F-462B-4687-9BAD-7A5B42374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A7652-7ABC-437D-8FC9-BD4D3267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1EF32-2267-4380-B841-89BD8066C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6711-218E-4F05-80F3-08D3AB3A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5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EFA78-0791-4758-9A86-65DF8C0CA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383E7-D74E-4CE0-8937-FF1C39FF2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D581-2ABF-412C-BA05-D0712708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A425F-5107-4C2F-8F72-4F06C1F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21828-F0A4-4F79-9AD3-119A199A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C2BE-60F8-4E8E-A5C8-400E0A4B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EAA5-209F-4B0B-8F34-451ADF34B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75CDF-AE85-456B-A33D-5A81438E3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829DD-702E-4A02-84AA-1F04B196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570-BD54-4174-A144-3825965B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4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2DA6-2006-4C44-99C8-6809F611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7FA4F-A652-4F60-AD50-F8177097D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A199E-FFDF-4201-8DFA-57AD72B4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38C8F-C5EF-4CB6-8EA8-14F23B16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03586-8699-4347-8CA1-685401D5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9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B4F1-FD46-4FCA-8CB9-0016ED38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6C67-03BE-4E04-88C6-9DFB11C44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78ED3-C0E0-4833-BAA8-3A76D0288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50A7F-2925-44FB-9324-BB3D32A8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58775-21A5-4C54-9332-D100EF28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1A68D-E60E-41C4-8CA8-8042A0C9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3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D23E2-205E-43E6-A91A-BBA8C129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94DC8-563B-4E9D-AAB3-F9FB0CAD4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661FF-97C5-47F0-AA9D-7B69CA65C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20A9C-F915-4891-B42D-92E339845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91E659-E5ED-4CE1-B4E2-2C2ADCFB3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3B093-8649-4CAD-9ED7-7555CBDA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7A64AF-06C5-44D2-B277-2C8FC241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435A0-9125-4101-A094-378D1613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6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414C-53F5-4FCD-9D4E-2A751DB3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6221E-613F-46D9-B440-D43F6BB7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05847-CEDB-41F3-9D69-DD59DDBA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AE481-EB98-4335-8BDE-E2FE4264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7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9C15F-9F4F-4402-94EB-840F26E8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5F493-1F95-4B30-AAEC-8EAA19B9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17C4-C655-40E1-AE2B-C8A4DC64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3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BC4B3-DF21-4A93-B1F1-18481294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4FD0-72E5-493B-B3FB-7BD48F6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55451-585B-40C6-AA7F-D0BC92A3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978CE-532C-4D91-BE9A-F5B70365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30E56-2E31-40A3-8359-67CA3967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D6FC1-2BAE-429C-98AF-5040C0D0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0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2BE0-3BAA-4E83-A492-095FEAEC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7EF2E6-16AC-40B4-AC50-5F3A3DA73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7BC24-CB5E-4F75-AB10-2FB349286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EFA81-1671-4EB8-AAA4-DAFB4D4E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EBD5C-2152-4DFB-8B80-E30B50C3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B89C6-3E71-4831-9D98-B04DF6F4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5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6881E-9B44-4FBB-A34F-1140DC9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989CE-4C83-49DD-9406-FC6E99F1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A04F-B824-4EA9-A55E-D5C89EA94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1ACF-59AC-4D11-96D2-8742DC802E6E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06B9-360A-4E81-9186-6B8A4442C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D11C-0B72-4950-87BE-06F1B56E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tiff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43.jpeg"/><Relationship Id="rId3" Type="http://schemas.openxmlformats.org/officeDocument/2006/relationships/image" Target="../media/image36.png"/><Relationship Id="rId7" Type="http://schemas.openxmlformats.org/officeDocument/2006/relationships/image" Target="../media/image16.tiff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1.jpeg"/><Relationship Id="rId5" Type="http://schemas.openxmlformats.org/officeDocument/2006/relationships/image" Target="../media/image38.png"/><Relationship Id="rId15" Type="http://schemas.openxmlformats.org/officeDocument/2006/relationships/image" Target="../media/image45.jpeg"/><Relationship Id="rId10" Type="http://schemas.openxmlformats.org/officeDocument/2006/relationships/image" Target="../media/image3.png"/><Relationship Id="rId4" Type="http://schemas.openxmlformats.org/officeDocument/2006/relationships/image" Target="../media/image37.jpeg"/><Relationship Id="rId9" Type="http://schemas.openxmlformats.org/officeDocument/2006/relationships/image" Target="../media/image40.png"/><Relationship Id="rId1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 Montfort University Leicester">
            <a:extLst>
              <a:ext uri="{FF2B5EF4-FFF2-40B4-BE49-F238E27FC236}">
                <a16:creationId xmlns:a16="http://schemas.microsoft.com/office/drawing/2014/main" id="{EBC7C912-0647-414F-93EB-E60FBE0C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0" y="289586"/>
            <a:ext cx="3153639" cy="13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3CF8CE8F-DEEA-4DFD-BF5B-D6F871DF6938}"/>
              </a:ext>
            </a:extLst>
          </p:cNvPr>
          <p:cNvSpPr txBox="1"/>
          <p:nvPr/>
        </p:nvSpPr>
        <p:spPr>
          <a:xfrm>
            <a:off x="3712072" y="2401840"/>
            <a:ext cx="255503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>
                <a:rot lat="0" lon="0" rev="11400000"/>
              </a:lightRig>
            </a:scene3d>
            <a:sp3d extrusionH="88900" prstMaterial="dkEdge">
              <a:bevelT w="63500" prst="angle"/>
              <a:bevelB w="635000"/>
            </a:sp3d>
          </a:bodyPr>
          <a:lstStyle/>
          <a:p>
            <a:pPr algn="ctr"/>
            <a:r>
              <a:rPr lang="en-US" sz="3600" dirty="0">
                <a:effectLst>
                  <a:reflection stA="45000" endPos="37000" dist="50800" dir="5400000" sy="-100000" algn="bl" rotWithShape="0"/>
                </a:effectLst>
              </a:rPr>
              <a:t> </a:t>
            </a:r>
            <a:r>
              <a:rPr lang="en-GB" sz="5400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Aspis</a:t>
            </a:r>
          </a:p>
          <a:p>
            <a:pPr algn="ctr"/>
            <a:endParaRPr lang="en-GB" sz="2000" dirty="0">
              <a:gradFill>
                <a:gsLst>
                  <a:gs pos="23000">
                    <a:srgbClr val="A36400">
                      <a:lumMod val="65000"/>
                    </a:srgbClr>
                  </a:gs>
                  <a:gs pos="100000">
                    <a:srgbClr val="FFD243"/>
                  </a:gs>
                </a:gsLst>
                <a:lin ang="5400000" scaled="1"/>
              </a:gradFill>
              <a:effectLst>
                <a:reflection stA="45000" endPos="37000" dist="508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8180D-C05E-4E75-82AB-924390365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989"/>
          <a:stretch/>
        </p:blipFill>
        <p:spPr>
          <a:xfrm>
            <a:off x="8514402" y="289586"/>
            <a:ext cx="3327358" cy="1531888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E7B24F-55B7-4EBC-877E-E4BBCFE6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548" y="2223255"/>
            <a:ext cx="1223754" cy="1229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0BD2DE-4416-4582-9DC3-98C4C7E1DAB3}"/>
              </a:ext>
            </a:extLst>
          </p:cNvPr>
          <p:cNvSpPr txBox="1"/>
          <p:nvPr/>
        </p:nvSpPr>
        <p:spPr>
          <a:xfrm>
            <a:off x="8362362" y="5949364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Email: chris.young@dmu.ac.uk</a:t>
            </a:r>
          </a:p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Mobile: +44 7492079124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440C8-6E8C-4E6A-861B-0DFB5707CF42}"/>
              </a:ext>
            </a:extLst>
          </p:cNvPr>
          <p:cNvSpPr txBox="1"/>
          <p:nvPr/>
        </p:nvSpPr>
        <p:spPr>
          <a:xfrm>
            <a:off x="10001810" y="5127498"/>
            <a:ext cx="2227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Dr Chris Young</a:t>
            </a:r>
          </a:p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Molecular medicine</a:t>
            </a:r>
            <a:endParaRPr lang="en-GB" dirty="0"/>
          </a:p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Partner, co-inventor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4C9A39-B6CC-403B-A788-79D498690FBA}"/>
              </a:ext>
            </a:extLst>
          </p:cNvPr>
          <p:cNvSpPr txBox="1"/>
          <p:nvPr/>
        </p:nvSpPr>
        <p:spPr>
          <a:xfrm>
            <a:off x="3435411" y="3399327"/>
            <a:ext cx="4677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Making wound care </a:t>
            </a:r>
          </a:p>
          <a:p>
            <a:pPr algn="ctr"/>
            <a:r>
              <a:rPr lang="en-GB" sz="2400" b="1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stick</a:t>
            </a:r>
          </a:p>
        </p:txBody>
      </p:sp>
      <p:pic>
        <p:nvPicPr>
          <p:cNvPr id="3074" name="Picture 2" descr="Innovate ICURe | Warwick Innovations">
            <a:extLst>
              <a:ext uri="{FF2B5EF4-FFF2-40B4-BE49-F238E27FC236}">
                <a16:creationId xmlns:a16="http://schemas.microsoft.com/office/drawing/2014/main" id="{AA12540B-3F01-47BD-89E4-754FC01D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7" y="5514809"/>
            <a:ext cx="5577391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AE196E-B5B6-47E7-8725-F0FD3DF6D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932" y="4433084"/>
            <a:ext cx="1545878" cy="1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46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E5C1E3E-1893-499C-8216-C1DD1C389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65527"/>
              </p:ext>
            </p:extLst>
          </p:nvPr>
        </p:nvGraphicFramePr>
        <p:xfrm>
          <a:off x="1223119" y="1308013"/>
          <a:ext cx="9617795" cy="4199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18">
                  <a:extLst>
                    <a:ext uri="{9D8B030D-6E8A-4147-A177-3AD203B41FA5}">
                      <a16:colId xmlns:a16="http://schemas.microsoft.com/office/drawing/2014/main" val="1040589634"/>
                    </a:ext>
                  </a:extLst>
                </a:gridCol>
                <a:gridCol w="943369">
                  <a:extLst>
                    <a:ext uri="{9D8B030D-6E8A-4147-A177-3AD203B41FA5}">
                      <a16:colId xmlns:a16="http://schemas.microsoft.com/office/drawing/2014/main" val="1231005651"/>
                    </a:ext>
                  </a:extLst>
                </a:gridCol>
                <a:gridCol w="1141416">
                  <a:extLst>
                    <a:ext uri="{9D8B030D-6E8A-4147-A177-3AD203B41FA5}">
                      <a16:colId xmlns:a16="http://schemas.microsoft.com/office/drawing/2014/main" val="1660940301"/>
                    </a:ext>
                  </a:extLst>
                </a:gridCol>
                <a:gridCol w="3969863">
                  <a:extLst>
                    <a:ext uri="{9D8B030D-6E8A-4147-A177-3AD203B41FA5}">
                      <a16:colId xmlns:a16="http://schemas.microsoft.com/office/drawing/2014/main" val="96646494"/>
                    </a:ext>
                  </a:extLst>
                </a:gridCol>
                <a:gridCol w="2250829">
                  <a:extLst>
                    <a:ext uri="{9D8B030D-6E8A-4147-A177-3AD203B41FA5}">
                      <a16:colId xmlns:a16="http://schemas.microsoft.com/office/drawing/2014/main" val="3366431066"/>
                    </a:ext>
                  </a:extLst>
                </a:gridCol>
              </a:tblGrid>
              <a:tr h="615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(units)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Profit, Aspis (£)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profit, 12 lines 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(£)</a:t>
                      </a:r>
                    </a:p>
                    <a:p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80238"/>
                  </a:ext>
                </a:extLst>
              </a:tr>
              <a:tr h="43974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1: 2025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Beachhead in UK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24255"/>
                  </a:ext>
                </a:extLst>
              </a:tr>
              <a:tr h="559432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2: 2026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to increase market share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 new product lines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£300K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24736"/>
                  </a:ext>
                </a:extLst>
              </a:tr>
              <a:tr h="660057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3: 2027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Expansion in Europe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 new product lines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 Million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08439"/>
                  </a:ext>
                </a:extLst>
              </a:tr>
              <a:tr h="636476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4: 2028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 Million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Commence domination of UK and EU markets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+ 3 new product lines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£2.5 Million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55287"/>
                  </a:ext>
                </a:extLst>
              </a:tr>
              <a:tr h="79247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5: 2029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Million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 Million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 beachheads in US &amp; Asia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+ 4 new product lines = 12 in UK and EU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£5.45 Million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81498"/>
                  </a:ext>
                </a:extLst>
              </a:tr>
            </a:tbl>
          </a:graphicData>
        </a:graphic>
      </p:graphicFrame>
      <p:sp>
        <p:nvSpPr>
          <p:cNvPr id="8" name="Subtitle 2">
            <a:extLst>
              <a:ext uri="{FF2B5EF4-FFF2-40B4-BE49-F238E27FC236}">
                <a16:creationId xmlns:a16="http://schemas.microsoft.com/office/drawing/2014/main" id="{600C49A9-D93F-4780-B217-D10F8DC93F58}"/>
              </a:ext>
            </a:extLst>
          </p:cNvPr>
          <p:cNvSpPr txBox="1">
            <a:spLocks/>
          </p:cNvSpPr>
          <p:nvPr/>
        </p:nvSpPr>
        <p:spPr>
          <a:xfrm>
            <a:off x="495337" y="376397"/>
            <a:ext cx="2688981" cy="419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Predicted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AE7D8-CB02-40E2-A652-F3AC7D8CBA24}"/>
              </a:ext>
            </a:extLst>
          </p:cNvPr>
          <p:cNvSpPr txBox="1"/>
          <p:nvPr/>
        </p:nvSpPr>
        <p:spPr>
          <a:xfrm>
            <a:off x="2922236" y="401456"/>
            <a:ext cx="99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fish)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2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D4241-9DB5-483C-9945-BBE68213AE53}"/>
              </a:ext>
            </a:extLst>
          </p:cNvPr>
          <p:cNvSpPr txBox="1"/>
          <p:nvPr/>
        </p:nvSpPr>
        <p:spPr>
          <a:xfrm>
            <a:off x="400521" y="401713"/>
            <a:ext cx="1467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ask:</a:t>
            </a:r>
            <a:endParaRPr lang="en-GB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B3F287-19D6-4225-A3D7-26A34AE8D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47078"/>
              </p:ext>
            </p:extLst>
          </p:nvPr>
        </p:nvGraphicFramePr>
        <p:xfrm>
          <a:off x="497825" y="1135344"/>
          <a:ext cx="6954209" cy="4935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193">
                  <a:extLst>
                    <a:ext uri="{9D8B030D-6E8A-4147-A177-3AD203B41FA5}">
                      <a16:colId xmlns:a16="http://schemas.microsoft.com/office/drawing/2014/main" val="2549105823"/>
                    </a:ext>
                  </a:extLst>
                </a:gridCol>
                <a:gridCol w="3495508">
                  <a:extLst>
                    <a:ext uri="{9D8B030D-6E8A-4147-A177-3AD203B41FA5}">
                      <a16:colId xmlns:a16="http://schemas.microsoft.com/office/drawing/2014/main" val="1144976466"/>
                    </a:ext>
                  </a:extLst>
                </a:gridCol>
                <a:gridCol w="1259508">
                  <a:extLst>
                    <a:ext uri="{9D8B030D-6E8A-4147-A177-3AD203B41FA5}">
                      <a16:colId xmlns:a16="http://schemas.microsoft.com/office/drawing/2014/main" val="3168760475"/>
                    </a:ext>
                  </a:extLst>
                </a:gridCol>
              </a:tblGrid>
              <a:tr h="333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93715"/>
                  </a:ext>
                </a:extLst>
              </a:tr>
              <a:tr h="1413684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Manufacturing suite; scale-up Aspis production to spin out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Equipment:</a:t>
                      </a:r>
                    </a:p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Milling</a:t>
                      </a:r>
                    </a:p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Automated bottling &amp; labelling</a:t>
                      </a:r>
                    </a:p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QC</a:t>
                      </a:r>
                    </a:p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 Storage</a:t>
                      </a:r>
                    </a:p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chemicals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£3,000</a:t>
                      </a:r>
                    </a:p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£40,000</a:t>
                      </a:r>
                    </a:p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£3,000</a:t>
                      </a:r>
                    </a:p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£5,000</a:t>
                      </a:r>
                    </a:p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£2,000</a:t>
                      </a:r>
                    </a:p>
                    <a:p>
                      <a:pPr algn="l"/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91787"/>
                  </a:ext>
                </a:extLst>
              </a:tr>
              <a:tr h="87503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to veterinary &amp; human application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Labour: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Manager, 0.5 FTE, 2yrs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R&amp;D &amp; animal work up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£40,000</a:t>
                      </a:r>
                    </a:p>
                    <a:p>
                      <a:pPr algn="l"/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£160,000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3989"/>
                  </a:ext>
                </a:extLst>
              </a:tr>
              <a:tr h="6167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Bookkeeper/Accountant:</a:t>
                      </a:r>
                    </a:p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45269"/>
                  </a:ext>
                </a:extLst>
              </a:tr>
              <a:tr h="4202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 and branding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£10,000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316307"/>
                  </a:ext>
                </a:extLst>
              </a:tr>
              <a:tr h="453987">
                <a:tc>
                  <a:txBody>
                    <a:bodyPr/>
                    <a:lstStyle/>
                    <a:p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£268,000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4926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7DDEE4-6028-4C3D-92C4-5F02F1D65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465818"/>
              </p:ext>
            </p:extLst>
          </p:nvPr>
        </p:nvGraphicFramePr>
        <p:xfrm>
          <a:off x="7186247" y="34131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C88F77-419F-48D4-BC09-2EAB7E1D1B4C}"/>
              </a:ext>
            </a:extLst>
          </p:cNvPr>
          <p:cNvSpPr txBox="1"/>
          <p:nvPr/>
        </p:nvSpPr>
        <p:spPr>
          <a:xfrm>
            <a:off x="9827627" y="3872143"/>
            <a:ext cx="183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Equipment 19.8%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72434-6E74-4E6E-B958-647CB38A5562}"/>
              </a:ext>
            </a:extLst>
          </p:cNvPr>
          <p:cNvSpPr txBox="1"/>
          <p:nvPr/>
        </p:nvSpPr>
        <p:spPr>
          <a:xfrm>
            <a:off x="8939108" y="527547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Labour 74.6%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88B8D-ABD7-4273-BC0B-8F441A1A6AC4}"/>
              </a:ext>
            </a:extLst>
          </p:cNvPr>
          <p:cNvSpPr txBox="1"/>
          <p:nvPr/>
        </p:nvSpPr>
        <p:spPr>
          <a:xfrm>
            <a:off x="9328247" y="3318145"/>
            <a:ext cx="165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Marketing 3.7%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1150A-755E-4622-A078-6CCD9B491723}"/>
              </a:ext>
            </a:extLst>
          </p:cNvPr>
          <p:cNvSpPr txBox="1"/>
          <p:nvPr/>
        </p:nvSpPr>
        <p:spPr>
          <a:xfrm>
            <a:off x="9096203" y="3133479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Admin 1.9%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5BDB46-C167-45B0-8B20-FD1D460ACAF1}"/>
              </a:ext>
            </a:extLst>
          </p:cNvPr>
          <p:cNvCxnSpPr>
            <a:cxnSpLocks/>
          </p:cNvCxnSpPr>
          <p:nvPr/>
        </p:nvCxnSpPr>
        <p:spPr>
          <a:xfrm>
            <a:off x="7913075" y="2312359"/>
            <a:ext cx="3297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12675919-79CD-40CD-A111-AF2176C74707}"/>
              </a:ext>
            </a:extLst>
          </p:cNvPr>
          <p:cNvSpPr/>
          <p:nvPr/>
        </p:nvSpPr>
        <p:spPr>
          <a:xfrm>
            <a:off x="8426016" y="2242996"/>
            <a:ext cx="148163" cy="1387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FFB11-2596-4082-92EF-365C085AED51}"/>
              </a:ext>
            </a:extLst>
          </p:cNvPr>
          <p:cNvSpPr txBox="1"/>
          <p:nvPr/>
        </p:nvSpPr>
        <p:spPr>
          <a:xfrm>
            <a:off x="8145694" y="2443456"/>
            <a:ext cx="708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n-GB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C5A6219A-C3EC-4F62-BCC9-CE710B137EAA}"/>
              </a:ext>
            </a:extLst>
          </p:cNvPr>
          <p:cNvSpPr/>
          <p:nvPr/>
        </p:nvSpPr>
        <p:spPr>
          <a:xfrm>
            <a:off x="9510970" y="2242854"/>
            <a:ext cx="148163" cy="1387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9928CD-30E3-46E0-B088-FB8401F840B6}"/>
              </a:ext>
            </a:extLst>
          </p:cNvPr>
          <p:cNvSpPr txBox="1"/>
          <p:nvPr/>
        </p:nvSpPr>
        <p:spPr>
          <a:xfrm>
            <a:off x="9230648" y="2443314"/>
            <a:ext cx="708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GB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4820C737-1AE5-4214-BBED-34C317BE8108}"/>
              </a:ext>
            </a:extLst>
          </p:cNvPr>
          <p:cNvSpPr/>
          <p:nvPr/>
        </p:nvSpPr>
        <p:spPr>
          <a:xfrm>
            <a:off x="10606738" y="2246588"/>
            <a:ext cx="148163" cy="13872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120D2D-391E-452D-9B3B-345A21FC2EC0}"/>
              </a:ext>
            </a:extLst>
          </p:cNvPr>
          <p:cNvSpPr txBox="1"/>
          <p:nvPr/>
        </p:nvSpPr>
        <p:spPr>
          <a:xfrm>
            <a:off x="10326416" y="2447048"/>
            <a:ext cx="708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97EFFF-5CD9-4E3F-967A-10DEEE678F1F}"/>
              </a:ext>
            </a:extLst>
          </p:cNvPr>
          <p:cNvSpPr txBox="1"/>
          <p:nvPr/>
        </p:nvSpPr>
        <p:spPr>
          <a:xfrm>
            <a:off x="8145694" y="1792972"/>
            <a:ext cx="708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£53k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71D2FE-8C68-4B57-A2BE-22D881B3F7FE}"/>
              </a:ext>
            </a:extLst>
          </p:cNvPr>
          <p:cNvSpPr txBox="1"/>
          <p:nvPr/>
        </p:nvSpPr>
        <p:spPr>
          <a:xfrm>
            <a:off x="9166869" y="1793010"/>
            <a:ext cx="84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£200k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2DFD58-9743-4B91-A12C-D98D7C8D1C5E}"/>
              </a:ext>
            </a:extLst>
          </p:cNvPr>
          <p:cNvSpPr txBox="1"/>
          <p:nvPr/>
        </p:nvSpPr>
        <p:spPr>
          <a:xfrm>
            <a:off x="10255776" y="1795567"/>
            <a:ext cx="841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£15k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87079C-F797-48AA-894B-EE4FC3ED8985}"/>
              </a:ext>
            </a:extLst>
          </p:cNvPr>
          <p:cNvSpPr txBox="1"/>
          <p:nvPr/>
        </p:nvSpPr>
        <p:spPr>
          <a:xfrm rot="18979270">
            <a:off x="7981209" y="821334"/>
            <a:ext cx="207217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Spin out production facility</a:t>
            </a:r>
            <a:endParaRPr lang="en-GB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DA5E0-1FE8-4F50-B1FA-AC53BBF72CB1}"/>
              </a:ext>
            </a:extLst>
          </p:cNvPr>
          <p:cNvSpPr txBox="1"/>
          <p:nvPr/>
        </p:nvSpPr>
        <p:spPr>
          <a:xfrm rot="18979270">
            <a:off x="9073971" y="819323"/>
            <a:ext cx="1953537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R&amp;D for vet/human markets</a:t>
            </a:r>
            <a:endParaRPr lang="en-GB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C7B069-8267-43C3-BC74-7BEB5BD222DE}"/>
              </a:ext>
            </a:extLst>
          </p:cNvPr>
          <p:cNvSpPr txBox="1"/>
          <p:nvPr/>
        </p:nvSpPr>
        <p:spPr>
          <a:xfrm rot="18979270">
            <a:off x="10178318" y="817897"/>
            <a:ext cx="2140524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Admin + marketing</a:t>
            </a:r>
          </a:p>
        </p:txBody>
      </p:sp>
    </p:spTree>
    <p:extLst>
      <p:ext uri="{BB962C8B-B14F-4D97-AF65-F5344CB8AC3E}">
        <p14:creationId xmlns:p14="http://schemas.microsoft.com/office/powerpoint/2010/main" val="96672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 Montfort University Leicester">
            <a:extLst>
              <a:ext uri="{FF2B5EF4-FFF2-40B4-BE49-F238E27FC236}">
                <a16:creationId xmlns:a16="http://schemas.microsoft.com/office/drawing/2014/main" id="{EBC7C912-0647-414F-93EB-E60FBE0C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0" y="289586"/>
            <a:ext cx="3153639" cy="13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3CF8CE8F-DEEA-4DFD-BF5B-D6F871DF6938}"/>
              </a:ext>
            </a:extLst>
          </p:cNvPr>
          <p:cNvSpPr txBox="1"/>
          <p:nvPr/>
        </p:nvSpPr>
        <p:spPr>
          <a:xfrm>
            <a:off x="3712072" y="2384254"/>
            <a:ext cx="255503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>
                <a:rot lat="0" lon="0" rev="11400000"/>
              </a:lightRig>
            </a:scene3d>
            <a:sp3d extrusionH="88900" prstMaterial="dkEdge">
              <a:bevelT w="63500" prst="angle"/>
              <a:bevelB w="635000"/>
            </a:sp3d>
          </a:bodyPr>
          <a:lstStyle/>
          <a:p>
            <a:pPr algn="ctr"/>
            <a:r>
              <a:rPr lang="en-US" sz="3600" dirty="0">
                <a:effectLst>
                  <a:reflection stA="45000" endPos="37000" dist="50800" dir="5400000" sy="-100000" algn="bl" rotWithShape="0"/>
                </a:effectLst>
              </a:rPr>
              <a:t> </a:t>
            </a:r>
            <a:r>
              <a:rPr lang="en-GB" sz="5400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Aspis</a:t>
            </a:r>
          </a:p>
          <a:p>
            <a:pPr algn="ctr"/>
            <a:endParaRPr lang="en-GB" sz="2000" dirty="0">
              <a:gradFill>
                <a:gsLst>
                  <a:gs pos="23000">
                    <a:srgbClr val="A36400">
                      <a:lumMod val="65000"/>
                    </a:srgbClr>
                  </a:gs>
                  <a:gs pos="100000">
                    <a:srgbClr val="FFD243"/>
                  </a:gs>
                </a:gsLst>
                <a:lin ang="5400000" scaled="1"/>
              </a:gradFill>
              <a:effectLst>
                <a:reflection stA="45000" endPos="37000" dist="508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8180D-C05E-4E75-82AB-924390365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989"/>
          <a:stretch/>
        </p:blipFill>
        <p:spPr>
          <a:xfrm>
            <a:off x="8514402" y="289586"/>
            <a:ext cx="3327358" cy="1531888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E7B24F-55B7-4EBC-877E-E4BBCFE6D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548" y="2205669"/>
            <a:ext cx="1223754" cy="12293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0BD2DE-4416-4582-9DC3-98C4C7E1DAB3}"/>
              </a:ext>
            </a:extLst>
          </p:cNvPr>
          <p:cNvSpPr txBox="1"/>
          <p:nvPr/>
        </p:nvSpPr>
        <p:spPr>
          <a:xfrm>
            <a:off x="8362362" y="5949364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Email: chris.young@dmu.ac.uk</a:t>
            </a:r>
          </a:p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Mobile: +44 7492079124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440C8-6E8C-4E6A-861B-0DFB5707CF42}"/>
              </a:ext>
            </a:extLst>
          </p:cNvPr>
          <p:cNvSpPr txBox="1"/>
          <p:nvPr/>
        </p:nvSpPr>
        <p:spPr>
          <a:xfrm>
            <a:off x="10001810" y="5127498"/>
            <a:ext cx="22271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Dr Chris Young</a:t>
            </a:r>
          </a:p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Molecular medicine</a:t>
            </a:r>
            <a:endParaRPr lang="en-GB" dirty="0"/>
          </a:p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Partner, co-inventor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4C9A39-B6CC-403B-A788-79D498690FBA}"/>
              </a:ext>
            </a:extLst>
          </p:cNvPr>
          <p:cNvSpPr txBox="1"/>
          <p:nvPr/>
        </p:nvSpPr>
        <p:spPr>
          <a:xfrm>
            <a:off x="3435411" y="3381741"/>
            <a:ext cx="4677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Making wound care </a:t>
            </a:r>
          </a:p>
          <a:p>
            <a:pPr algn="ctr"/>
            <a:r>
              <a:rPr lang="en-GB" sz="2400" b="1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stick</a:t>
            </a:r>
          </a:p>
        </p:txBody>
      </p:sp>
      <p:pic>
        <p:nvPicPr>
          <p:cNvPr id="3074" name="Picture 2" descr="Innovate ICURe | Warwick Innovations">
            <a:extLst>
              <a:ext uri="{FF2B5EF4-FFF2-40B4-BE49-F238E27FC236}">
                <a16:creationId xmlns:a16="http://schemas.microsoft.com/office/drawing/2014/main" id="{AA12540B-3F01-47BD-89E4-754FC01D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4" y="5514809"/>
            <a:ext cx="5577391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AE196E-B5B6-47E7-8725-F0FD3DF6D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5932" y="4433084"/>
            <a:ext cx="1545878" cy="1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0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EC02C13-9EA2-4B11-B7CC-AFBD0F7FFE46}"/>
              </a:ext>
            </a:extLst>
          </p:cNvPr>
          <p:cNvSpPr txBox="1">
            <a:spLocks/>
          </p:cNvSpPr>
          <p:nvPr/>
        </p:nvSpPr>
        <p:spPr>
          <a:xfrm>
            <a:off x="655272" y="1147271"/>
            <a:ext cx="1606055" cy="101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Market Problem: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DD36CC4-AA3B-4895-8F8F-182AB2242C85}"/>
              </a:ext>
            </a:extLst>
          </p:cNvPr>
          <p:cNvSpPr txBox="1">
            <a:spLocks/>
          </p:cNvSpPr>
          <p:nvPr/>
        </p:nvSpPr>
        <p:spPr>
          <a:xfrm>
            <a:off x="655272" y="3665967"/>
            <a:ext cx="1606055" cy="513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Solution: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31BAFE0-D667-42AC-B1FB-C24281F3C351}"/>
              </a:ext>
            </a:extLst>
          </p:cNvPr>
          <p:cNvSpPr txBox="1"/>
          <p:nvPr/>
        </p:nvSpPr>
        <p:spPr>
          <a:xfrm>
            <a:off x="127176" y="4331845"/>
            <a:ext cx="198219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>
                <a:rot lat="0" lon="0" rev="11400000"/>
              </a:lightRig>
            </a:scene3d>
            <a:sp3d extrusionH="88900" prstMaterial="dkEdge">
              <a:bevelT w="63500" prst="angle"/>
              <a:bevelB w="635000"/>
            </a:sp3d>
          </a:bodyPr>
          <a:lstStyle/>
          <a:p>
            <a:pPr algn="ctr"/>
            <a:r>
              <a:rPr lang="en-US" sz="3600" dirty="0">
                <a:effectLst>
                  <a:reflection stA="45000" endPos="37000" dist="50800" dir="5400000" sy="-100000" algn="bl" rotWithShape="0"/>
                </a:effectLst>
              </a:rPr>
              <a:t> </a:t>
            </a:r>
            <a:r>
              <a:rPr lang="en-GB" sz="2400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Aspis</a:t>
            </a:r>
          </a:p>
          <a:p>
            <a:pPr algn="ctr"/>
            <a:endParaRPr lang="en-GB" sz="2000" dirty="0">
              <a:gradFill>
                <a:gsLst>
                  <a:gs pos="23000">
                    <a:srgbClr val="A36400">
                      <a:lumMod val="65000"/>
                    </a:srgbClr>
                  </a:gs>
                  <a:gs pos="100000">
                    <a:srgbClr val="FFD243"/>
                  </a:gs>
                </a:gsLst>
                <a:lin ang="5400000" scaled="1"/>
              </a:gradFill>
              <a:effectLst>
                <a:reflection stA="45000" endPos="37000" dist="508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DA5304-A3D0-4908-AAD7-2739A70DD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940" y="4287432"/>
            <a:ext cx="806885" cy="810568"/>
          </a:xfrm>
          <a:prstGeom prst="rect">
            <a:avLst/>
          </a:prstGeom>
        </p:spPr>
      </p:pic>
      <p:pic>
        <p:nvPicPr>
          <p:cNvPr id="6150" name="Picture 6" descr="Risk Of Infection Labels">
            <a:extLst>
              <a:ext uri="{FF2B5EF4-FFF2-40B4-BE49-F238E27FC236}">
                <a16:creationId xmlns:a16="http://schemas.microsoft.com/office/drawing/2014/main" id="{EB27B968-0E5A-4E68-ACC7-4725BD65E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27" y="666465"/>
            <a:ext cx="2210927" cy="22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DE58D9-75C9-4006-B427-BF1F46F1B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741" y="4012291"/>
            <a:ext cx="2589573" cy="17741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42B741-BF81-4652-BD6C-6F547542CA2F}"/>
              </a:ext>
            </a:extLst>
          </p:cNvPr>
          <p:cNvSpPr txBox="1"/>
          <p:nvPr/>
        </p:nvSpPr>
        <p:spPr>
          <a:xfrm>
            <a:off x="8726157" y="3950129"/>
            <a:ext cx="1358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Antibacterial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3822BF-3BCE-4DD0-8F1E-203FD56497AB}"/>
              </a:ext>
            </a:extLst>
          </p:cNvPr>
          <p:cNvSpPr txBox="1"/>
          <p:nvPr/>
        </p:nvSpPr>
        <p:spPr>
          <a:xfrm>
            <a:off x="10067648" y="3950129"/>
            <a:ext cx="114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Bahnschrift SemiCondensed" panose="020B0502040204020203" pitchFamily="34" charset="0"/>
                <a:cs typeface="72 Black" panose="020B0A04030603020204" pitchFamily="34" charset="0"/>
              </a:rPr>
              <a:t>Antifungal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3B2646-D95E-44D8-AEB6-1A111FA65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834" y="3547143"/>
            <a:ext cx="1794108" cy="2448957"/>
          </a:xfrm>
          <a:prstGeom prst="rect">
            <a:avLst/>
          </a:prstGeom>
        </p:spPr>
      </p:pic>
      <p:pic>
        <p:nvPicPr>
          <p:cNvPr id="6152" name="Picture 8" descr="Advanced Shield® Hydrogel Wound Barrier, 2oz - Patient Ordering — KeriCure  Medical">
            <a:extLst>
              <a:ext uri="{FF2B5EF4-FFF2-40B4-BE49-F238E27FC236}">
                <a16:creationId xmlns:a16="http://schemas.microsoft.com/office/drawing/2014/main" id="{5F0207CB-2DC3-4138-9DD4-F4AC45B6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516" y="3547143"/>
            <a:ext cx="3204201" cy="21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change wound dressings | Mölnlycke Advantage">
            <a:extLst>
              <a:ext uri="{FF2B5EF4-FFF2-40B4-BE49-F238E27FC236}">
                <a16:creationId xmlns:a16="http://schemas.microsoft.com/office/drawing/2014/main" id="{BFCF2923-442F-4E4E-B194-D887A0E56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11" y="854782"/>
            <a:ext cx="2498486" cy="18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8C927-2AA0-40A5-87F4-CB672474D6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147" y="851463"/>
            <a:ext cx="2390167" cy="1877183"/>
          </a:xfrm>
          <a:prstGeom prst="rect">
            <a:avLst/>
          </a:prstGeom>
        </p:spPr>
      </p:pic>
      <p:pic>
        <p:nvPicPr>
          <p:cNvPr id="6146" name="Picture 2" descr="HypaBand Crepe Cotton Bandages (Assorted Pack of 12)">
            <a:extLst>
              <a:ext uri="{FF2B5EF4-FFF2-40B4-BE49-F238E27FC236}">
                <a16:creationId xmlns:a16="http://schemas.microsoft.com/office/drawing/2014/main" id="{05879F6B-FF30-4C33-BF9F-6D71A1DD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19" y="851463"/>
            <a:ext cx="1877183" cy="187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8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F6B0CA3-B95A-44FF-BF23-EEED0681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4910"/>
              </p:ext>
            </p:extLst>
          </p:nvPr>
        </p:nvGraphicFramePr>
        <p:xfrm>
          <a:off x="2891545" y="2156566"/>
          <a:ext cx="8325844" cy="327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842">
                  <a:extLst>
                    <a:ext uri="{9D8B030D-6E8A-4147-A177-3AD203B41FA5}">
                      <a16:colId xmlns:a16="http://schemas.microsoft.com/office/drawing/2014/main" val="1646894456"/>
                    </a:ext>
                  </a:extLst>
                </a:gridCol>
                <a:gridCol w="1200842">
                  <a:extLst>
                    <a:ext uri="{9D8B030D-6E8A-4147-A177-3AD203B41FA5}">
                      <a16:colId xmlns:a16="http://schemas.microsoft.com/office/drawing/2014/main" val="616045589"/>
                    </a:ext>
                  </a:extLst>
                </a:gridCol>
                <a:gridCol w="1200842">
                  <a:extLst>
                    <a:ext uri="{9D8B030D-6E8A-4147-A177-3AD203B41FA5}">
                      <a16:colId xmlns:a16="http://schemas.microsoft.com/office/drawing/2014/main" val="3176759955"/>
                    </a:ext>
                  </a:extLst>
                </a:gridCol>
                <a:gridCol w="1200842">
                  <a:extLst>
                    <a:ext uri="{9D8B030D-6E8A-4147-A177-3AD203B41FA5}">
                      <a16:colId xmlns:a16="http://schemas.microsoft.com/office/drawing/2014/main" val="784643621"/>
                    </a:ext>
                  </a:extLst>
                </a:gridCol>
                <a:gridCol w="1200842">
                  <a:extLst>
                    <a:ext uri="{9D8B030D-6E8A-4147-A177-3AD203B41FA5}">
                      <a16:colId xmlns:a16="http://schemas.microsoft.com/office/drawing/2014/main" val="2462251527"/>
                    </a:ext>
                  </a:extLst>
                </a:gridCol>
                <a:gridCol w="1200842">
                  <a:extLst>
                    <a:ext uri="{9D8B030D-6E8A-4147-A177-3AD203B41FA5}">
                      <a16:colId xmlns:a16="http://schemas.microsoft.com/office/drawing/2014/main" val="1522062932"/>
                    </a:ext>
                  </a:extLst>
                </a:gridCol>
                <a:gridCol w="1120792">
                  <a:extLst>
                    <a:ext uri="{9D8B030D-6E8A-4147-A177-3AD203B41FA5}">
                      <a16:colId xmlns:a16="http://schemas.microsoft.com/office/drawing/2014/main" val="1179961847"/>
                    </a:ext>
                  </a:extLst>
                </a:gridCol>
              </a:tblGrid>
              <a:tr h="16805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930284"/>
                  </a:ext>
                </a:extLst>
              </a:tr>
              <a:tr h="15908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9423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E69A476-6385-415D-8DD3-13C152916A42}"/>
              </a:ext>
            </a:extLst>
          </p:cNvPr>
          <p:cNvSpPr txBox="1"/>
          <p:nvPr/>
        </p:nvSpPr>
        <p:spPr>
          <a:xfrm rot="19439140">
            <a:off x="10214112" y="1219134"/>
            <a:ext cx="20127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Cheapest material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CFBAF-D4FF-4BE2-9995-2F3C6637F5A8}"/>
              </a:ext>
            </a:extLst>
          </p:cNvPr>
          <p:cNvSpPr txBox="1"/>
          <p:nvPr/>
        </p:nvSpPr>
        <p:spPr>
          <a:xfrm rot="19439140">
            <a:off x="3171574" y="1301781"/>
            <a:ext cx="169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Wet-adhesive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F24007-EA70-4995-9FD5-82B902200529}"/>
              </a:ext>
            </a:extLst>
          </p:cNvPr>
          <p:cNvSpPr txBox="1"/>
          <p:nvPr/>
        </p:nvSpPr>
        <p:spPr>
          <a:xfrm rot="19439140">
            <a:off x="4325438" y="1276895"/>
            <a:ext cx="169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Waterproof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FE1152-2131-4041-9423-F0DC496895B8}"/>
              </a:ext>
            </a:extLst>
          </p:cNvPr>
          <p:cNvSpPr txBox="1"/>
          <p:nvPr/>
        </p:nvSpPr>
        <p:spPr>
          <a:xfrm rot="19439140">
            <a:off x="5466548" y="1195044"/>
            <a:ext cx="1653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Antibacterial/</a:t>
            </a:r>
          </a:p>
          <a:p>
            <a:r>
              <a:rPr lang="en-GB" b="1" dirty="0"/>
              <a:t>    </a:t>
            </a:r>
            <a:r>
              <a:rPr lang="en-GB" b="1" dirty="0">
                <a:solidFill>
                  <a:schemeClr val="tx1"/>
                </a:solidFill>
              </a:rPr>
              <a:t>antifungal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912D8A-6A90-4FF0-89E3-BD064C57DB12}"/>
              </a:ext>
            </a:extLst>
          </p:cNvPr>
          <p:cNvSpPr txBox="1"/>
          <p:nvPr/>
        </p:nvSpPr>
        <p:spPr>
          <a:xfrm>
            <a:off x="3282852" y="2786768"/>
            <a:ext cx="6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6F0DA51-9AC9-42C3-BE56-D82A07AF8E9E}"/>
              </a:ext>
            </a:extLst>
          </p:cNvPr>
          <p:cNvSpPr txBox="1"/>
          <p:nvPr/>
        </p:nvSpPr>
        <p:spPr>
          <a:xfrm>
            <a:off x="4446178" y="4906378"/>
            <a:ext cx="5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8C4D59-BE2F-47F0-8F1A-D3B0D3689DC6}"/>
              </a:ext>
            </a:extLst>
          </p:cNvPr>
          <p:cNvSpPr txBox="1"/>
          <p:nvPr/>
        </p:nvSpPr>
        <p:spPr>
          <a:xfrm>
            <a:off x="3241723" y="4900154"/>
            <a:ext cx="5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USP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7E3CCAA-57E9-4572-A9F6-DA8A3423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265" y="4266897"/>
            <a:ext cx="557303" cy="54411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6F0CA66-AF24-4FCE-BA8A-B263E6DC4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66" y="4266854"/>
            <a:ext cx="557303" cy="54411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8D721E-37A4-43EF-9719-9F3AD911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15" y="4265942"/>
            <a:ext cx="557303" cy="544113"/>
          </a:xfrm>
          <a:prstGeom prst="rect">
            <a:avLst/>
          </a:prstGeom>
        </p:spPr>
      </p:pic>
      <p:sp>
        <p:nvSpPr>
          <p:cNvPr id="84" name="object 8">
            <a:extLst>
              <a:ext uri="{FF2B5EF4-FFF2-40B4-BE49-F238E27FC236}">
                <a16:creationId xmlns:a16="http://schemas.microsoft.com/office/drawing/2014/main" id="{A09338DE-D0F7-4378-AE84-27D6D9C2C522}"/>
              </a:ext>
            </a:extLst>
          </p:cNvPr>
          <p:cNvSpPr txBox="1"/>
          <p:nvPr/>
        </p:nvSpPr>
        <p:spPr>
          <a:xfrm>
            <a:off x="366484" y="4217457"/>
            <a:ext cx="127086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>
                <a:rot lat="0" lon="0" rev="11400000"/>
              </a:lightRig>
            </a:scene3d>
            <a:sp3d extrusionH="88900" prstMaterial="dkEdge">
              <a:bevelT w="63500" prst="angle"/>
              <a:bevelB w="635000"/>
            </a:sp3d>
          </a:bodyPr>
          <a:lstStyle/>
          <a:p>
            <a:pPr algn="ctr"/>
            <a:r>
              <a:rPr lang="en-US" sz="3600" dirty="0">
                <a:effectLst>
                  <a:reflection stA="45000" endPos="37000" dist="50800" dir="5400000" sy="-100000" algn="bl" rotWithShape="0"/>
                </a:effectLst>
              </a:rPr>
              <a:t> </a:t>
            </a:r>
            <a:r>
              <a:rPr lang="en-GB" sz="2800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Aspis</a:t>
            </a:r>
          </a:p>
          <a:p>
            <a:pPr algn="ctr"/>
            <a:endParaRPr lang="en-GB" sz="2000" dirty="0">
              <a:gradFill>
                <a:gsLst>
                  <a:gs pos="23000">
                    <a:srgbClr val="A36400">
                      <a:lumMod val="65000"/>
                    </a:srgbClr>
                  </a:gs>
                  <a:gs pos="100000">
                    <a:srgbClr val="FFD243"/>
                  </a:gs>
                </a:gsLst>
                <a:lin ang="5400000" scaled="1"/>
              </a:gradFill>
              <a:effectLst>
                <a:reflection stA="45000" endPos="37000" dist="508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8DA45DA-DF6E-4802-92AB-94F254E7C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71" y="4200602"/>
            <a:ext cx="677863" cy="680957"/>
          </a:xfrm>
          <a:prstGeom prst="rect">
            <a:avLst/>
          </a:prstGeom>
        </p:spPr>
      </p:pic>
      <p:sp>
        <p:nvSpPr>
          <p:cNvPr id="46" name="Subtitle 2">
            <a:extLst>
              <a:ext uri="{FF2B5EF4-FFF2-40B4-BE49-F238E27FC236}">
                <a16:creationId xmlns:a16="http://schemas.microsoft.com/office/drawing/2014/main" id="{7491B19F-CFB3-4FDD-8B6E-A064757E3E78}"/>
              </a:ext>
            </a:extLst>
          </p:cNvPr>
          <p:cNvSpPr txBox="1">
            <a:spLocks/>
          </p:cNvSpPr>
          <p:nvPr/>
        </p:nvSpPr>
        <p:spPr>
          <a:xfrm>
            <a:off x="502361" y="451097"/>
            <a:ext cx="2998954" cy="6464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</p:txBody>
      </p:sp>
      <p:pic>
        <p:nvPicPr>
          <p:cNvPr id="47" name="Picture 2" descr="HypaBand Crepe Cotton Bandages (Assorted Pack of 12)">
            <a:extLst>
              <a:ext uri="{FF2B5EF4-FFF2-40B4-BE49-F238E27FC236}">
                <a16:creationId xmlns:a16="http://schemas.microsoft.com/office/drawing/2014/main" id="{0352F805-2959-4C46-B99F-422C80265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6" y="2210525"/>
            <a:ext cx="1495666" cy="14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6D71086-D601-4921-B0AD-C31D4D552E1F}"/>
              </a:ext>
            </a:extLst>
          </p:cNvPr>
          <p:cNvSpPr txBox="1"/>
          <p:nvPr/>
        </p:nvSpPr>
        <p:spPr>
          <a:xfrm>
            <a:off x="4485745" y="2786768"/>
            <a:ext cx="6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047D52-2375-4127-8364-BE9670C75D7F}"/>
              </a:ext>
            </a:extLst>
          </p:cNvPr>
          <p:cNvSpPr txBox="1"/>
          <p:nvPr/>
        </p:nvSpPr>
        <p:spPr>
          <a:xfrm>
            <a:off x="10402514" y="4373526"/>
            <a:ext cx="6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  <p:pic>
        <p:nvPicPr>
          <p:cNvPr id="55" name="Picture 2" descr="Tick Sign - Free shapes icons">
            <a:extLst>
              <a:ext uri="{FF2B5EF4-FFF2-40B4-BE49-F238E27FC236}">
                <a16:creationId xmlns:a16="http://schemas.microsoft.com/office/drawing/2014/main" id="{F867232B-28F8-43DD-AB81-6E7F92CA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469" y="2786768"/>
            <a:ext cx="411064" cy="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2DA5F85-504D-4E60-B41E-ECE8013204AD}"/>
              </a:ext>
            </a:extLst>
          </p:cNvPr>
          <p:cNvSpPr txBox="1"/>
          <p:nvPr/>
        </p:nvSpPr>
        <p:spPr>
          <a:xfrm>
            <a:off x="5642262" y="4906572"/>
            <a:ext cx="5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USP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21409EB-7754-4F9A-9638-3447FBA1A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28" y="4265258"/>
            <a:ext cx="557303" cy="5441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2F145EF-D1FE-4365-AAB1-B402ABFD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129" y="4273971"/>
            <a:ext cx="557303" cy="544113"/>
          </a:xfrm>
          <a:prstGeom prst="rect">
            <a:avLst/>
          </a:prstGeom>
        </p:spPr>
      </p:pic>
      <p:pic>
        <p:nvPicPr>
          <p:cNvPr id="71" name="Picture 2" descr="Tick Sign - Free shapes icons">
            <a:extLst>
              <a:ext uri="{FF2B5EF4-FFF2-40B4-BE49-F238E27FC236}">
                <a16:creationId xmlns:a16="http://schemas.microsoft.com/office/drawing/2014/main" id="{3A1D1902-A0BD-49AF-BB14-492B4A83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70" y="2786768"/>
            <a:ext cx="411064" cy="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5C69292-6121-4D6D-B35E-619CB8828A42}"/>
              </a:ext>
            </a:extLst>
          </p:cNvPr>
          <p:cNvSpPr txBox="1"/>
          <p:nvPr/>
        </p:nvSpPr>
        <p:spPr>
          <a:xfrm rot="19439140">
            <a:off x="7963959" y="1276894"/>
            <a:ext cx="1692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Bioabsorbable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F7AD34B-526B-4576-B1AE-67D576022361}"/>
              </a:ext>
            </a:extLst>
          </p:cNvPr>
          <p:cNvSpPr txBox="1"/>
          <p:nvPr/>
        </p:nvSpPr>
        <p:spPr>
          <a:xfrm rot="19439140">
            <a:off x="9139533" y="1284274"/>
            <a:ext cx="1676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Non-toxic</a:t>
            </a:r>
          </a:p>
        </p:txBody>
      </p:sp>
      <p:pic>
        <p:nvPicPr>
          <p:cNvPr id="89" name="Picture 2" descr="Tick Sign - Free shapes icons">
            <a:extLst>
              <a:ext uri="{FF2B5EF4-FFF2-40B4-BE49-F238E27FC236}">
                <a16:creationId xmlns:a16="http://schemas.microsoft.com/office/drawing/2014/main" id="{D07CE02D-502A-497F-B3D5-98BA28C8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78" y="2791386"/>
            <a:ext cx="411064" cy="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2F261C7-2962-46BC-9285-90C0A500C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32" y="4267809"/>
            <a:ext cx="557303" cy="544113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C5CE99C-4628-41D6-BF91-EBF6F8760E83}"/>
              </a:ext>
            </a:extLst>
          </p:cNvPr>
          <p:cNvSpPr txBox="1"/>
          <p:nvPr/>
        </p:nvSpPr>
        <p:spPr>
          <a:xfrm rot="19439140">
            <a:off x="6735043" y="1187579"/>
            <a:ext cx="1895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Haemostatic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93" name="Picture 2" descr="Tick Sign - Free shapes icons">
            <a:extLst>
              <a:ext uri="{FF2B5EF4-FFF2-40B4-BE49-F238E27FC236}">
                <a16:creationId xmlns:a16="http://schemas.microsoft.com/office/drawing/2014/main" id="{24AF7D89-7108-4061-8DBD-18E4A44AF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01" y="2786768"/>
            <a:ext cx="411064" cy="4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C5D06AC0-0531-4385-91B6-A298D3C6FFCF}"/>
              </a:ext>
            </a:extLst>
          </p:cNvPr>
          <p:cNvSpPr txBox="1"/>
          <p:nvPr/>
        </p:nvSpPr>
        <p:spPr>
          <a:xfrm>
            <a:off x="5672618" y="2791388"/>
            <a:ext cx="69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61189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3E5C4FA-D56F-4955-A394-F6449E063BCB}"/>
              </a:ext>
            </a:extLst>
          </p:cNvPr>
          <p:cNvSpPr txBox="1">
            <a:spLocks/>
          </p:cNvSpPr>
          <p:nvPr/>
        </p:nvSpPr>
        <p:spPr>
          <a:xfrm>
            <a:off x="485034" y="369609"/>
            <a:ext cx="3278074" cy="64641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Model(s)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92FB0-C3D5-47AB-8EF1-74005A6FA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620" y="1038887"/>
            <a:ext cx="1874871" cy="169650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99C613-04CA-44CF-8ADE-A4A53709B29E}"/>
              </a:ext>
            </a:extLst>
          </p:cNvPr>
          <p:cNvCxnSpPr>
            <a:cxnSpLocks/>
          </p:cNvCxnSpPr>
          <p:nvPr/>
        </p:nvCxnSpPr>
        <p:spPr>
          <a:xfrm>
            <a:off x="3349089" y="4194463"/>
            <a:ext cx="1647784" cy="715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1DFE26-6A89-4DD6-8A00-F953853F9655}"/>
              </a:ext>
            </a:extLst>
          </p:cNvPr>
          <p:cNvCxnSpPr>
            <a:cxnSpLocks/>
          </p:cNvCxnSpPr>
          <p:nvPr/>
        </p:nvCxnSpPr>
        <p:spPr>
          <a:xfrm>
            <a:off x="7109593" y="1747756"/>
            <a:ext cx="16002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CA0C3C8-2000-412C-B118-FFD436B07C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1" y="1369514"/>
            <a:ext cx="583940" cy="855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65E10-0D07-40B4-80FB-8F9B8B47E856}"/>
              </a:ext>
            </a:extLst>
          </p:cNvPr>
          <p:cNvSpPr txBox="1"/>
          <p:nvPr/>
        </p:nvSpPr>
        <p:spPr>
          <a:xfrm>
            <a:off x="4454329" y="910523"/>
            <a:ext cx="2655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Wholesalers/distributors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A0757-AC10-4B89-8713-91D0ECF68253}"/>
              </a:ext>
            </a:extLst>
          </p:cNvPr>
          <p:cNvSpPr txBox="1"/>
          <p:nvPr/>
        </p:nvSpPr>
        <p:spPr>
          <a:xfrm>
            <a:off x="598315" y="2061515"/>
            <a:ext cx="2583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Spin out from DMU: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ADCF34-D49E-4324-B360-280D0BF3906E}"/>
              </a:ext>
            </a:extLst>
          </p:cNvPr>
          <p:cNvCxnSpPr>
            <a:cxnSpLocks/>
          </p:cNvCxnSpPr>
          <p:nvPr/>
        </p:nvCxnSpPr>
        <p:spPr>
          <a:xfrm flipV="1">
            <a:off x="3309764" y="1780877"/>
            <a:ext cx="1308418" cy="48710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Premium Vector | Japan koi fish in showa coloration pattern">
            <a:extLst>
              <a:ext uri="{FF2B5EF4-FFF2-40B4-BE49-F238E27FC236}">
                <a16:creationId xmlns:a16="http://schemas.microsoft.com/office/drawing/2014/main" id="{0E483DB2-8DCC-4E1B-97A7-81EC39D4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12" y="1369514"/>
            <a:ext cx="677979" cy="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0FD493-0B96-4E87-8111-99B5B00C7A36}"/>
              </a:ext>
            </a:extLst>
          </p:cNvPr>
          <p:cNvCxnSpPr>
            <a:cxnSpLocks/>
          </p:cNvCxnSpPr>
          <p:nvPr/>
        </p:nvCxnSpPr>
        <p:spPr>
          <a:xfrm>
            <a:off x="6434989" y="4935159"/>
            <a:ext cx="89868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C90904-8407-4D48-ABB9-18919C15F21C}"/>
              </a:ext>
            </a:extLst>
          </p:cNvPr>
          <p:cNvSpPr txBox="1"/>
          <p:nvPr/>
        </p:nvSpPr>
        <p:spPr>
          <a:xfrm>
            <a:off x="8931563" y="648141"/>
            <a:ext cx="2331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EU distribution</a:t>
            </a:r>
            <a:endParaRPr lang="en-GB"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A469F7F-0EA2-42F9-8F53-2C797273F87B}"/>
              </a:ext>
            </a:extLst>
          </p:cNvPr>
          <p:cNvSpPr txBox="1"/>
          <p:nvPr/>
        </p:nvSpPr>
        <p:spPr>
          <a:xfrm>
            <a:off x="548947" y="2862202"/>
            <a:ext cx="157318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>
                <a:rot lat="0" lon="0" rev="11400000"/>
              </a:lightRig>
            </a:scene3d>
            <a:sp3d extrusionH="88900" prstMaterial="dkEdge">
              <a:bevelT w="63500" prst="angle"/>
              <a:bevelB w="635000"/>
            </a:sp3d>
          </a:bodyPr>
          <a:lstStyle/>
          <a:p>
            <a:pPr algn="ctr"/>
            <a:r>
              <a:rPr lang="en-US" sz="3600" dirty="0">
                <a:effectLst>
                  <a:reflection stA="45000" endPos="37000" dist="50800" dir="5400000" sy="-100000" algn="bl" rotWithShape="0"/>
                </a:effectLst>
              </a:rPr>
              <a:t> </a:t>
            </a:r>
            <a:r>
              <a:rPr lang="en-GB" sz="3600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Aspis</a:t>
            </a:r>
          </a:p>
          <a:p>
            <a:pPr algn="ctr"/>
            <a:endParaRPr lang="en-GB" sz="2000" dirty="0">
              <a:gradFill>
                <a:gsLst>
                  <a:gs pos="23000">
                    <a:srgbClr val="A36400">
                      <a:lumMod val="65000"/>
                    </a:srgbClr>
                  </a:gs>
                  <a:gs pos="100000">
                    <a:srgbClr val="FFD243"/>
                  </a:gs>
                </a:gsLst>
                <a:lin ang="5400000" scaled="1"/>
              </a:gradFill>
              <a:effectLst>
                <a:reflection stA="45000" endPos="37000" dist="508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8CB68D-89E6-4DD2-9D43-6BD6021DC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070" y="2747017"/>
            <a:ext cx="843799" cy="8476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1C3322-CEAF-42E9-88F0-8BA7688AA734}"/>
              </a:ext>
            </a:extLst>
          </p:cNvPr>
          <p:cNvSpPr txBox="1"/>
          <p:nvPr/>
        </p:nvSpPr>
        <p:spPr>
          <a:xfrm>
            <a:off x="1000013" y="4275888"/>
            <a:ext cx="1968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 Licensing:</a:t>
            </a:r>
          </a:p>
        </p:txBody>
      </p:sp>
      <p:pic>
        <p:nvPicPr>
          <p:cNvPr id="16" name="Picture 2" descr="Family skiing: North America vs Europe - Snow Magazine">
            <a:extLst>
              <a:ext uri="{FF2B5EF4-FFF2-40B4-BE49-F238E27FC236}">
                <a16:creationId xmlns:a16="http://schemas.microsoft.com/office/drawing/2014/main" id="{C747CBC0-AF8F-4FDA-ADAA-E4CAD8F0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56" y="3955826"/>
            <a:ext cx="4177001" cy="14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ritish Armed Forces - Wikipedia">
            <a:extLst>
              <a:ext uri="{FF2B5EF4-FFF2-40B4-BE49-F238E27FC236}">
                <a16:creationId xmlns:a16="http://schemas.microsoft.com/office/drawing/2014/main" id="{AC6A5A40-66F9-4865-93A7-67BD9622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04" y="3954324"/>
            <a:ext cx="865698" cy="12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26C60E-E70E-4C2A-9A93-082E75E9348A}"/>
              </a:ext>
            </a:extLst>
          </p:cNvPr>
          <p:cNvSpPr txBox="1"/>
          <p:nvPr/>
        </p:nvSpPr>
        <p:spPr>
          <a:xfrm>
            <a:off x="613944" y="3933701"/>
            <a:ext cx="2583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Spin out from DMU</a:t>
            </a:r>
          </a:p>
        </p:txBody>
      </p:sp>
      <p:pic>
        <p:nvPicPr>
          <p:cNvPr id="19" name="Picture 6" descr="190+ Vet Caduceus Stock Photos, Pictures &amp; Royalty-Free Images - iStock">
            <a:extLst>
              <a:ext uri="{FF2B5EF4-FFF2-40B4-BE49-F238E27FC236}">
                <a16:creationId xmlns:a16="http://schemas.microsoft.com/office/drawing/2014/main" id="{54C4F958-7DF9-4391-A490-CF5ECBD9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41" y="5031343"/>
            <a:ext cx="1141268" cy="11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FDB993AC-0BF0-4A17-A964-047BC837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64" y="5159034"/>
            <a:ext cx="1045345" cy="9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B71718-6076-45B9-8DEA-D7DB5AAAFEF9}"/>
              </a:ext>
            </a:extLst>
          </p:cNvPr>
          <p:cNvSpPr txBox="1"/>
          <p:nvPr/>
        </p:nvSpPr>
        <p:spPr>
          <a:xfrm>
            <a:off x="8555107" y="3511660"/>
            <a:ext cx="2331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 &amp; EU distribution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52FDD8-E477-4FEB-B986-34AF08D7CFBA}"/>
              </a:ext>
            </a:extLst>
          </p:cNvPr>
          <p:cNvSpPr txBox="1"/>
          <p:nvPr/>
        </p:nvSpPr>
        <p:spPr>
          <a:xfrm>
            <a:off x="4410553" y="3510718"/>
            <a:ext cx="2655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Wholesalers/distributors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8FF9B6-2F22-4804-A4CE-E190450FB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7020" y="1395234"/>
            <a:ext cx="861596" cy="8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9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8EEC8F5-5323-458F-8BD1-FEAC66996044}"/>
              </a:ext>
            </a:extLst>
          </p:cNvPr>
          <p:cNvSpPr txBox="1">
            <a:spLocks/>
          </p:cNvSpPr>
          <p:nvPr/>
        </p:nvSpPr>
        <p:spPr>
          <a:xfrm>
            <a:off x="1622322" y="775293"/>
            <a:ext cx="8947355" cy="520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Fish care = est. £48 million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Combat dressing market size = est. £0.8 billion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Veterinary wound dressing market size = est. £1 billion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Burns dressings market size = est. £2 billion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set to rise ~5% over next 5 years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(Grand View Research, 2024)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83A0DE9-A99B-48F1-97BD-CFCB5BFF46A4}"/>
              </a:ext>
            </a:extLst>
          </p:cNvPr>
          <p:cNvSpPr txBox="1">
            <a:spLocks/>
          </p:cNvSpPr>
          <p:nvPr/>
        </p:nvSpPr>
        <p:spPr>
          <a:xfrm>
            <a:off x="442498" y="325338"/>
            <a:ext cx="2998954" cy="6464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Market size(s)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2520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5428A4-5743-4D72-873E-35D77967A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008" y="716408"/>
            <a:ext cx="2136544" cy="2069777"/>
          </a:xfrm>
          <a:prstGeom prst="rect">
            <a:avLst/>
          </a:prstGeom>
        </p:spPr>
      </p:pic>
      <p:pic>
        <p:nvPicPr>
          <p:cNvPr id="3" name="Picture 2" descr="Jessica Locker - Lecturer in Biomedical Sciences - De Montfort University |  LinkedIn">
            <a:extLst>
              <a:ext uri="{FF2B5EF4-FFF2-40B4-BE49-F238E27FC236}">
                <a16:creationId xmlns:a16="http://schemas.microsoft.com/office/drawing/2014/main" id="{731FD6EB-E977-4ED7-97BD-2B5D6422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59" y="708078"/>
            <a:ext cx="2078107" cy="207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C2B06-EE33-489E-A37E-D0C36C9D2E75}"/>
              </a:ext>
            </a:extLst>
          </p:cNvPr>
          <p:cNvSpPr txBox="1"/>
          <p:nvPr/>
        </p:nvSpPr>
        <p:spPr>
          <a:xfrm>
            <a:off x="2810168" y="2850094"/>
            <a:ext cx="2590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 Omar Qutachi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Medicinal products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Materials &amp; formulation scientist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ED4C5-3ADB-492C-AADA-E0AA0B42C03B}"/>
              </a:ext>
            </a:extLst>
          </p:cNvPr>
          <p:cNvSpPr txBox="1"/>
          <p:nvPr/>
        </p:nvSpPr>
        <p:spPr>
          <a:xfrm>
            <a:off x="2806204" y="3725109"/>
            <a:ext cx="21318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Materials chemistry, formulations, pharmaceutics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Co-inventor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&amp; partner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C3F7E-6104-42F2-B826-5D5A070F18A6}"/>
              </a:ext>
            </a:extLst>
          </p:cNvPr>
          <p:cNvSpPr txBox="1"/>
          <p:nvPr/>
        </p:nvSpPr>
        <p:spPr>
          <a:xfrm>
            <a:off x="5102056" y="2850094"/>
            <a:ext cx="2060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 Jess Locker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Microbiologist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Wound healing expertise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701694-61A0-4726-9AAA-85FDFA5EA344}"/>
              </a:ext>
            </a:extLst>
          </p:cNvPr>
          <p:cNvSpPr txBox="1"/>
          <p:nvPr/>
        </p:nvSpPr>
        <p:spPr>
          <a:xfrm>
            <a:off x="5092224" y="3725109"/>
            <a:ext cx="2235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Pathology &amp;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infection modelling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7A2C9-9D76-4A40-B4E6-46FF0C343266}"/>
              </a:ext>
            </a:extLst>
          </p:cNvPr>
          <p:cNvSpPr txBox="1"/>
          <p:nvPr/>
        </p:nvSpPr>
        <p:spPr>
          <a:xfrm>
            <a:off x="565617" y="2850094"/>
            <a:ext cx="2590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 Chris Young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Molecular medicine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vitro and in vivo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E947F9-D5A9-45B3-9237-282738F01474}"/>
              </a:ext>
            </a:extLst>
          </p:cNvPr>
          <p:cNvSpPr txBox="1"/>
          <p:nvPr/>
        </p:nvSpPr>
        <p:spPr>
          <a:xfrm>
            <a:off x="568640" y="3725109"/>
            <a:ext cx="20882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Commercial, R&amp;D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product development,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experimental modelling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Co-inventor 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&amp; partner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E0EAE2F-A80D-43EE-BE84-D7E32283D04D}"/>
              </a:ext>
            </a:extLst>
          </p:cNvPr>
          <p:cNvSpPr txBox="1">
            <a:spLocks/>
          </p:cNvSpPr>
          <p:nvPr/>
        </p:nvSpPr>
        <p:spPr>
          <a:xfrm>
            <a:off x="-91552" y="153238"/>
            <a:ext cx="3037020" cy="495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D218A-C8A6-4983-9288-E41F0E8810AF}"/>
              </a:ext>
            </a:extLst>
          </p:cNvPr>
          <p:cNvSpPr txBox="1"/>
          <p:nvPr/>
        </p:nvSpPr>
        <p:spPr>
          <a:xfrm>
            <a:off x="9719236" y="2845220"/>
            <a:ext cx="2273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Harini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Satkunarasa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1YR Placement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B7686-30FD-4FFA-834E-906BC0F10108}"/>
              </a:ext>
            </a:extLst>
          </p:cNvPr>
          <p:cNvSpPr txBox="1"/>
          <p:nvPr/>
        </p:nvSpPr>
        <p:spPr>
          <a:xfrm>
            <a:off x="9728762" y="3725109"/>
            <a:ext cx="172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Wet lab R&amp;D &amp; QC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D69F59-4CD1-4F99-91BF-F8EE2A83C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2057" y="708079"/>
            <a:ext cx="1700421" cy="2083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021B43-5C00-44B8-9B3B-562D8E789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865" y="4585092"/>
            <a:ext cx="1320080" cy="1483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531421-7248-4C44-AADB-A4ED0F5CF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543" y="4592660"/>
            <a:ext cx="1443153" cy="14857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7566CF-DBEA-4150-B09B-971A36A0858D}"/>
              </a:ext>
            </a:extLst>
          </p:cNvPr>
          <p:cNvSpPr txBox="1"/>
          <p:nvPr/>
        </p:nvSpPr>
        <p:spPr>
          <a:xfrm>
            <a:off x="8448958" y="6070150"/>
            <a:ext cx="1277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Kyle Gordon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6A89FB-9D80-4EDF-89A1-AF00D11AD5EA}"/>
              </a:ext>
            </a:extLst>
          </p:cNvPr>
          <p:cNvSpPr txBox="1"/>
          <p:nvPr/>
        </p:nvSpPr>
        <p:spPr>
          <a:xfrm>
            <a:off x="6913332" y="6070150"/>
            <a:ext cx="1440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Eleanor Makin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1YR Placement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DA24D-9864-4212-AC6D-784D308FD203}"/>
              </a:ext>
            </a:extLst>
          </p:cNvPr>
          <p:cNvSpPr txBox="1"/>
          <p:nvPr/>
        </p:nvSpPr>
        <p:spPr>
          <a:xfrm>
            <a:off x="7333331" y="2865126"/>
            <a:ext cx="24481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 Abu-Bakr Abu-Median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Veterinarian &amp;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Veterinary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microbiologist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FEAD98F-53BA-42DA-B310-EFE736753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864" y="4583329"/>
            <a:ext cx="1584560" cy="14759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6B8AF38-CA72-4B09-8575-659B45CA5E4F}"/>
              </a:ext>
            </a:extLst>
          </p:cNvPr>
          <p:cNvSpPr txBox="1"/>
          <p:nvPr/>
        </p:nvSpPr>
        <p:spPr>
          <a:xfrm>
            <a:off x="9844854" y="6070150"/>
            <a:ext cx="1723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Michal Kozielecki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174368-6584-4962-8D11-A796AD8A9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576" y="716408"/>
            <a:ext cx="2088679" cy="20697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85DB88-17A1-47A4-8C43-621A828F6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8329" y="716408"/>
            <a:ext cx="2174632" cy="20749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2ED9E8-626D-40D8-B57E-06A9A23F839F}"/>
              </a:ext>
            </a:extLst>
          </p:cNvPr>
          <p:cNvSpPr txBox="1"/>
          <p:nvPr/>
        </p:nvSpPr>
        <p:spPr>
          <a:xfrm>
            <a:off x="7333331" y="3710973"/>
            <a:ext cx="164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Lead: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Animal models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3F6CEF-8D56-4529-89F3-E14E0C07CA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1499" y="4583329"/>
            <a:ext cx="1629002" cy="15242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ABF404C-3B8B-4B14-AB08-B137024522CB}"/>
              </a:ext>
            </a:extLst>
          </p:cNvPr>
          <p:cNvSpPr txBox="1"/>
          <p:nvPr/>
        </p:nvSpPr>
        <p:spPr>
          <a:xfrm>
            <a:off x="5185533" y="6078388"/>
            <a:ext cx="1629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Divine Derefaka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</p:spTree>
    <p:extLst>
      <p:ext uri="{BB962C8B-B14F-4D97-AF65-F5344CB8AC3E}">
        <p14:creationId xmlns:p14="http://schemas.microsoft.com/office/powerpoint/2010/main" val="30942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61FC0F-3479-44F5-8FAC-D9A7CB7E7047}"/>
              </a:ext>
            </a:extLst>
          </p:cNvPr>
          <p:cNvSpPr txBox="1">
            <a:spLocks/>
          </p:cNvSpPr>
          <p:nvPr/>
        </p:nvSpPr>
        <p:spPr>
          <a:xfrm>
            <a:off x="-15701" y="116292"/>
            <a:ext cx="1892635" cy="4958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Traction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5" name="Picture 4" descr="No alt text provided for this image">
            <a:extLst>
              <a:ext uri="{FF2B5EF4-FFF2-40B4-BE49-F238E27FC236}">
                <a16:creationId xmlns:a16="http://schemas.microsoft.com/office/drawing/2014/main" id="{6026B3FC-9A2B-441A-826F-4508F254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2" y="4182335"/>
            <a:ext cx="3571394" cy="26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o alt text provided for this image">
            <a:extLst>
              <a:ext uri="{FF2B5EF4-FFF2-40B4-BE49-F238E27FC236}">
                <a16:creationId xmlns:a16="http://schemas.microsoft.com/office/drawing/2014/main" id="{0CC6F962-A72A-42AE-AF51-69BF5D0C6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" y="4193309"/>
            <a:ext cx="3594249" cy="26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No alt text provided for this image">
            <a:extLst>
              <a:ext uri="{FF2B5EF4-FFF2-40B4-BE49-F238E27FC236}">
                <a16:creationId xmlns:a16="http://schemas.microsoft.com/office/drawing/2014/main" id="{0C42F5B9-27F3-4FB0-ACC1-12A17939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07" y="4193309"/>
            <a:ext cx="3571394" cy="267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o alt text provided for this image">
            <a:extLst>
              <a:ext uri="{FF2B5EF4-FFF2-40B4-BE49-F238E27FC236}">
                <a16:creationId xmlns:a16="http://schemas.microsoft.com/office/drawing/2014/main" id="{585B5CB0-F299-4BCC-86BD-70C2D75E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03" y="4187490"/>
            <a:ext cx="2003500" cy="267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alt text provided for this image">
            <a:extLst>
              <a:ext uri="{FF2B5EF4-FFF2-40B4-BE49-F238E27FC236}">
                <a16:creationId xmlns:a16="http://schemas.microsoft.com/office/drawing/2014/main" id="{9DA27F3B-71D7-4B62-A810-27E58B30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250"/>
            <a:ext cx="121920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F7CBC7A1-DAEB-4DAF-AB22-0E05DF177827}"/>
              </a:ext>
            </a:extLst>
          </p:cNvPr>
          <p:cNvSpPr txBox="1">
            <a:spLocks/>
          </p:cNvSpPr>
          <p:nvPr/>
        </p:nvSpPr>
        <p:spPr>
          <a:xfrm>
            <a:off x="400054" y="201911"/>
            <a:ext cx="3176266" cy="57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 invest now?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C4B6BD-9884-4B8E-AABF-EED5405A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238" y="3854410"/>
            <a:ext cx="2962688" cy="2353003"/>
          </a:xfrm>
          <a:prstGeom prst="rect">
            <a:avLst/>
          </a:prstGeom>
        </p:spPr>
      </p:pic>
      <p:pic>
        <p:nvPicPr>
          <p:cNvPr id="1028" name="Picture 4" descr="PERCLOT Absorbable Hemostatic Powder | Baxter Healthcare">
            <a:extLst>
              <a:ext uri="{FF2B5EF4-FFF2-40B4-BE49-F238E27FC236}">
                <a16:creationId xmlns:a16="http://schemas.microsoft.com/office/drawing/2014/main" id="{8E97C527-D594-4F10-AECD-40E0E9417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360" y="3183647"/>
            <a:ext cx="1699188" cy="148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1FF105-5A0A-40EE-8BD2-9D39D856B6DF}"/>
              </a:ext>
            </a:extLst>
          </p:cNvPr>
          <p:cNvSpPr txBox="1"/>
          <p:nvPr/>
        </p:nvSpPr>
        <p:spPr>
          <a:xfrm>
            <a:off x="8070249" y="3364843"/>
            <a:ext cx="16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Haemostatics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A8929D-B550-441C-A944-246E97056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933" y="4481765"/>
            <a:ext cx="1806064" cy="14910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5282F2-4759-4ACD-AAC9-F4A7A4BB58A7}"/>
              </a:ext>
            </a:extLst>
          </p:cNvPr>
          <p:cNvSpPr txBox="1"/>
          <p:nvPr/>
        </p:nvSpPr>
        <p:spPr>
          <a:xfrm>
            <a:off x="4307724" y="4112433"/>
            <a:ext cx="844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BD48391-318C-436E-B953-F8BC213AAB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3493" y="1582983"/>
            <a:ext cx="2347505" cy="4836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52A888-E018-4904-8875-304DBA8F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661" y="1377094"/>
            <a:ext cx="512480" cy="750961"/>
          </a:xfrm>
          <a:prstGeom prst="rect">
            <a:avLst/>
          </a:prstGeom>
        </p:spPr>
      </p:pic>
      <p:pic>
        <p:nvPicPr>
          <p:cNvPr id="31" name="Picture 6" descr="Premium Vector | Japan koi fish in showa coloration pattern">
            <a:extLst>
              <a:ext uri="{FF2B5EF4-FFF2-40B4-BE49-F238E27FC236}">
                <a16:creationId xmlns:a16="http://schemas.microsoft.com/office/drawing/2014/main" id="{61746EBB-21DC-4DEA-8F3C-0D93F111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48" y="1414119"/>
            <a:ext cx="595011" cy="82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405D86-D6C8-4948-85D2-280A41DC0B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541" y="4227298"/>
            <a:ext cx="1725418" cy="13298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16470EF-4962-40FE-A995-0D87A87111DF}"/>
              </a:ext>
            </a:extLst>
          </p:cNvPr>
          <p:cNvSpPr txBox="1"/>
          <p:nvPr/>
        </p:nvSpPr>
        <p:spPr>
          <a:xfrm>
            <a:off x="677148" y="3418391"/>
            <a:ext cx="2548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dirty="0">
                <a:latin typeface="Arial" panose="020B0604020202020204" pitchFamily="34" charset="0"/>
                <a:cs typeface="Arial" panose="020B0604020202020204" pitchFamily="34" charset="0"/>
              </a:rPr>
              <a:t>Veterinary wound care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7E9D2A-B58C-44A5-AE40-1EDD414E3D0F}"/>
              </a:ext>
            </a:extLst>
          </p:cNvPr>
          <p:cNvSpPr txBox="1"/>
          <p:nvPr/>
        </p:nvSpPr>
        <p:spPr>
          <a:xfrm>
            <a:off x="8314579" y="1506479"/>
            <a:ext cx="2142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Portfolio of industry informed products over next 5 years</a:t>
            </a: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B36DBC84-ABCF-4017-9225-498A68276778}"/>
              </a:ext>
            </a:extLst>
          </p:cNvPr>
          <p:cNvSpPr txBox="1"/>
          <p:nvPr/>
        </p:nvSpPr>
        <p:spPr>
          <a:xfrm>
            <a:off x="3501741" y="750660"/>
            <a:ext cx="315212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threePt" dir="t">
                <a:rot lat="0" lon="0" rev="11400000"/>
              </a:lightRig>
            </a:scene3d>
            <a:sp3d extrusionH="88900" prstMaterial="dkEdge">
              <a:bevelT w="63500" prst="angle"/>
              <a:bevelB w="635000"/>
            </a:sp3d>
          </a:bodyPr>
          <a:lstStyle/>
          <a:p>
            <a:pPr algn="ctr"/>
            <a:r>
              <a:rPr lang="en-US" sz="3600" dirty="0">
                <a:effectLst>
                  <a:reflection stA="45000" endPos="37000" dist="50800" dir="5400000" sy="-100000" algn="bl" rotWithShape="0"/>
                </a:effectLst>
              </a:rPr>
              <a:t> </a:t>
            </a:r>
            <a:r>
              <a:rPr lang="en-GB" sz="3600" dirty="0">
                <a:gradFill>
                  <a:gsLst>
                    <a:gs pos="0">
                      <a:srgbClr val="A36400">
                        <a:lumMod val="65000"/>
                      </a:srgbClr>
                    </a:gs>
                    <a:gs pos="58000">
                      <a:srgbClr val="FFD243"/>
                    </a:gs>
                  </a:gsLst>
                  <a:lin ang="5400000" scaled="1"/>
                </a:gradFill>
                <a:effectLst>
                  <a:reflection stA="45000" endPos="0" dist="50800" dir="5400000" sy="-100000" algn="bl" rotWithShape="0"/>
                </a:effectLst>
                <a:latin typeface="Copperplate Gothic Bold" panose="020E0705020206020404" pitchFamily="34" charset="0"/>
              </a:rPr>
              <a:t>Aspis</a:t>
            </a:r>
          </a:p>
          <a:p>
            <a:pPr algn="ctr"/>
            <a:endParaRPr lang="en-GB" sz="2000" dirty="0">
              <a:gradFill>
                <a:gsLst>
                  <a:gs pos="23000">
                    <a:srgbClr val="A36400">
                      <a:lumMod val="65000"/>
                    </a:srgbClr>
                  </a:gs>
                  <a:gs pos="100000">
                    <a:srgbClr val="FFD243"/>
                  </a:gs>
                </a:gsLst>
                <a:lin ang="5400000" scaled="1"/>
              </a:gradFill>
              <a:effectLst>
                <a:reflection stA="45000" endPos="37000" dist="50800" dir="5400000" sy="-100000" algn="bl" rotWithShape="0"/>
              </a:effectLst>
              <a:latin typeface="Copperplate Gothic Bold" panose="020E07050202060204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E0108F5-40DC-43B5-9C4D-F0264D0047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726" y="622443"/>
            <a:ext cx="843799" cy="847651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9342C43-4536-4A3A-B405-9B4684D66BDC}"/>
              </a:ext>
            </a:extLst>
          </p:cNvPr>
          <p:cNvSpPr/>
          <p:nvPr/>
        </p:nvSpPr>
        <p:spPr>
          <a:xfrm>
            <a:off x="7772402" y="3031161"/>
            <a:ext cx="3962398" cy="31762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69C8268-FC10-4DE8-9903-E701ECE512F8}"/>
              </a:ext>
            </a:extLst>
          </p:cNvPr>
          <p:cNvSpPr/>
          <p:nvPr/>
        </p:nvSpPr>
        <p:spPr>
          <a:xfrm>
            <a:off x="3716084" y="4020395"/>
            <a:ext cx="3646596" cy="215969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13C04C4-8187-49AB-9810-3647F8387150}"/>
              </a:ext>
            </a:extLst>
          </p:cNvPr>
          <p:cNvSpPr/>
          <p:nvPr/>
        </p:nvSpPr>
        <p:spPr>
          <a:xfrm>
            <a:off x="548461" y="3206384"/>
            <a:ext cx="2720957" cy="298323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A8245F8-E8A2-428F-9A22-DF578CC40AB8}"/>
              </a:ext>
            </a:extLst>
          </p:cNvPr>
          <p:cNvSpPr/>
          <p:nvPr/>
        </p:nvSpPr>
        <p:spPr>
          <a:xfrm>
            <a:off x="8239832" y="1469456"/>
            <a:ext cx="2291558" cy="71074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965ED0-702E-4B99-9114-4F8EB38CA9B1}"/>
              </a:ext>
            </a:extLst>
          </p:cNvPr>
          <p:cNvCxnSpPr>
            <a:cxnSpLocks/>
          </p:cNvCxnSpPr>
          <p:nvPr/>
        </p:nvCxnSpPr>
        <p:spPr>
          <a:xfrm flipH="1">
            <a:off x="2853559" y="2412427"/>
            <a:ext cx="1689824" cy="789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0D9127F-178E-420F-93B3-733AFB583C2A}"/>
              </a:ext>
            </a:extLst>
          </p:cNvPr>
          <p:cNvCxnSpPr>
            <a:cxnSpLocks/>
          </p:cNvCxnSpPr>
          <p:nvPr/>
        </p:nvCxnSpPr>
        <p:spPr>
          <a:xfrm>
            <a:off x="6710283" y="2445072"/>
            <a:ext cx="1266955" cy="6896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F4A9E87-0933-43CF-A196-C237711004D9}"/>
              </a:ext>
            </a:extLst>
          </p:cNvPr>
          <p:cNvCxnSpPr>
            <a:cxnSpLocks/>
          </p:cNvCxnSpPr>
          <p:nvPr/>
        </p:nvCxnSpPr>
        <p:spPr>
          <a:xfrm>
            <a:off x="5548174" y="2429022"/>
            <a:ext cx="0" cy="1591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E01E15-A014-4457-BEE0-754AEA612FEF}"/>
              </a:ext>
            </a:extLst>
          </p:cNvPr>
          <p:cNvCxnSpPr>
            <a:cxnSpLocks/>
            <a:endCxn id="57" idx="1"/>
          </p:cNvCxnSpPr>
          <p:nvPr/>
        </p:nvCxnSpPr>
        <p:spPr>
          <a:xfrm flipV="1">
            <a:off x="7592804" y="1824827"/>
            <a:ext cx="647028" cy="14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266" name="Picture 2" descr="Engemycin® Spray, 25 mg/ml, cutaneous spray, suspension for cattle, sheep  and pigs | MSD Animal Health HUB">
            <a:extLst>
              <a:ext uri="{FF2B5EF4-FFF2-40B4-BE49-F238E27FC236}">
                <a16:creationId xmlns:a16="http://schemas.microsoft.com/office/drawing/2014/main" id="{BAD01DD2-DB26-4C83-8331-C521C38B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5" y="3995653"/>
            <a:ext cx="2495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90 Piece Premium First Aid Kit Bag - Includes Eyewash, 2 x Cold (Ice) Packs  and Emergency Blanket for Home, Office, Car, Caravan, Workplace, Travel :  Amazon.co.uk: Health &amp; Personal Care">
            <a:extLst>
              <a:ext uri="{FF2B5EF4-FFF2-40B4-BE49-F238E27FC236}">
                <a16:creationId xmlns:a16="http://schemas.microsoft.com/office/drawing/2014/main" id="{6A5DA795-77B2-4DFD-BA5C-C524B0E7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39" y="3445796"/>
            <a:ext cx="3975905" cy="28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Falls from height defined | News | MHSC">
            <a:extLst>
              <a:ext uri="{FF2B5EF4-FFF2-40B4-BE49-F238E27FC236}">
                <a16:creationId xmlns:a16="http://schemas.microsoft.com/office/drawing/2014/main" id="{2AD4B076-EA5A-4456-A11D-1A6478EB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57" y="3504590"/>
            <a:ext cx="4055856" cy="27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ome - Keswick Mountain Rescue">
            <a:extLst>
              <a:ext uri="{FF2B5EF4-FFF2-40B4-BE49-F238E27FC236}">
                <a16:creationId xmlns:a16="http://schemas.microsoft.com/office/drawing/2014/main" id="{339B408B-1A37-4B7B-9A7E-8434FB035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3" y="3504590"/>
            <a:ext cx="4052688" cy="27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Maximizing Hot Weather Training for Ultrarunning - CTS">
            <a:extLst>
              <a:ext uri="{FF2B5EF4-FFF2-40B4-BE49-F238E27FC236}">
                <a16:creationId xmlns:a16="http://schemas.microsoft.com/office/drawing/2014/main" id="{BF1392D7-35FB-4792-A1CE-6D0B62B4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08" y="621343"/>
            <a:ext cx="4448381" cy="289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Paras push the limits in Kenya | The British Army">
            <a:extLst>
              <a:ext uri="{FF2B5EF4-FFF2-40B4-BE49-F238E27FC236}">
                <a16:creationId xmlns:a16="http://schemas.microsoft.com/office/drawing/2014/main" id="{7E092D81-97C5-4D08-BEE8-85D8E84D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48" y="621832"/>
            <a:ext cx="4055856" cy="289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372CF8E-E9A0-46C8-9047-25555F9A12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696" y="621343"/>
            <a:ext cx="4055856" cy="28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43" grpId="0"/>
      <p:bldP spid="52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065BB-9C50-4171-B3EF-6C2A9217BE79}"/>
              </a:ext>
            </a:extLst>
          </p:cNvPr>
          <p:cNvSpPr txBox="1"/>
          <p:nvPr/>
        </p:nvSpPr>
        <p:spPr>
          <a:xfrm>
            <a:off x="380553" y="338005"/>
            <a:ext cx="2446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Potential exits:</a:t>
            </a:r>
            <a:endParaRPr lang="en-GB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26586-DE05-4979-8F13-80E9A96A8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54" y="1613452"/>
            <a:ext cx="2446601" cy="16191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A0A7EE-BA26-4BA6-8BDF-27AAA14E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68" y="4183708"/>
            <a:ext cx="3568391" cy="1408280"/>
          </a:xfrm>
          <a:prstGeom prst="rect">
            <a:avLst/>
          </a:prstGeom>
        </p:spPr>
      </p:pic>
      <p:pic>
        <p:nvPicPr>
          <p:cNvPr id="1026" name="Picture 2" descr="3M Logo RGB copy - Clothes For Kids">
            <a:extLst>
              <a:ext uri="{FF2B5EF4-FFF2-40B4-BE49-F238E27FC236}">
                <a16:creationId xmlns:a16="http://schemas.microsoft.com/office/drawing/2014/main" id="{D4C65CDF-5339-4CFE-9A08-9C4224FF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99" y="4239592"/>
            <a:ext cx="2160855" cy="12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mpany home page - MSD Animal Health ...">
            <a:extLst>
              <a:ext uri="{FF2B5EF4-FFF2-40B4-BE49-F238E27FC236}">
                <a16:creationId xmlns:a16="http://schemas.microsoft.com/office/drawing/2014/main" id="{7405EBEF-A09C-4E54-BB5F-052E663F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86" y="1539512"/>
            <a:ext cx="3556482" cy="17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5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18445</TotalTime>
  <Words>561</Words>
  <Application>Microsoft Office PowerPoint</Application>
  <PresentationFormat>Widescreen</PresentationFormat>
  <Paragraphs>205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Bahnschrift SemiCondensed</vt:lpstr>
      <vt:lpstr>Calibri</vt:lpstr>
      <vt:lpstr>Calibri Light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Larke</dc:creator>
  <cp:lastModifiedBy>Samuel Larke</cp:lastModifiedBy>
  <cp:revision>603</cp:revision>
  <dcterms:created xsi:type="dcterms:W3CDTF">2024-04-02T09:54:15Z</dcterms:created>
  <dcterms:modified xsi:type="dcterms:W3CDTF">2024-11-25T09:30:16Z</dcterms:modified>
</cp:coreProperties>
</file>