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3" r:id="rId5"/>
    <p:sldId id="275" r:id="rId6"/>
    <p:sldId id="276" r:id="rId7"/>
    <p:sldId id="277" r:id="rId8"/>
    <p:sldId id="286" r:id="rId9"/>
    <p:sldId id="280" r:id="rId10"/>
    <p:sldId id="279" r:id="rId11"/>
    <p:sldId id="281" r:id="rId12"/>
    <p:sldId id="282" r:id="rId13"/>
    <p:sldId id="28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244147-4CA3-913B-F08D-83CC7164AA66}" name="mat@bulbstudios.com" initials="ma" userId="S::urn:spo:guest#mat@bulbstudios.com::" providerId="AD"/>
  <p188:author id="{30EDEA57-D233-4EDB-B4BD-5EAFD2A9A0F2}" name="Christof Leicht" initials="CL" userId="S::pscal@lunet.lboro.ac.uk::c2be54ba-619c-4810-a9f2-e88830c68bb1" providerId="AD"/>
  <p188:author id="{F7D4DE78-4DFA-7677-A541-CC52DA77BDF0}" name="Monalie Bandulasena" initials="MB" userId="S::cgmvb@lunet.lboro.ac.uk::562fbcd0-3ddb-43c7-bdfa-808d6b699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59" autoAdjust="0"/>
  </p:normalViewPr>
  <p:slideViewPr>
    <p:cSldViewPr snapToGrid="0">
      <p:cViewPr>
        <p:scale>
          <a:sx n="66" d="100"/>
          <a:sy n="66" d="100"/>
        </p:scale>
        <p:origin x="21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 Leicht" userId="c2be54ba-619c-4810-a9f2-e88830c68bb1" providerId="ADAL" clId="{85F0A48C-9AB0-417F-AC6E-68923F036A39}"/>
    <pc:docChg chg="custSel delSld modSld">
      <pc:chgData name="Christof Leicht" userId="c2be54ba-619c-4810-a9f2-e88830c68bb1" providerId="ADAL" clId="{85F0A48C-9AB0-417F-AC6E-68923F036A39}" dt="2024-11-20T18:56:03.589" v="11" actId="6549"/>
      <pc:docMkLst>
        <pc:docMk/>
      </pc:docMkLst>
      <pc:sldChg chg="modNotesTx">
        <pc:chgData name="Christof Leicht" userId="c2be54ba-619c-4810-a9f2-e88830c68bb1" providerId="ADAL" clId="{85F0A48C-9AB0-417F-AC6E-68923F036A39}" dt="2024-11-20T18:54:36.933" v="0" actId="6549"/>
        <pc:sldMkLst>
          <pc:docMk/>
          <pc:sldMk cId="1526465765" sldId="273"/>
        </pc:sldMkLst>
      </pc:sldChg>
      <pc:sldChg chg="modNotesTx">
        <pc:chgData name="Christof Leicht" userId="c2be54ba-619c-4810-a9f2-e88830c68bb1" providerId="ADAL" clId="{85F0A48C-9AB0-417F-AC6E-68923F036A39}" dt="2024-11-20T18:54:42.208" v="1" actId="6549"/>
        <pc:sldMkLst>
          <pc:docMk/>
          <pc:sldMk cId="328805943" sldId="275"/>
        </pc:sldMkLst>
      </pc:sldChg>
      <pc:sldChg chg="modNotesTx">
        <pc:chgData name="Christof Leicht" userId="c2be54ba-619c-4810-a9f2-e88830c68bb1" providerId="ADAL" clId="{85F0A48C-9AB0-417F-AC6E-68923F036A39}" dt="2024-11-20T18:54:46.018" v="2" actId="6549"/>
        <pc:sldMkLst>
          <pc:docMk/>
          <pc:sldMk cId="1708966193" sldId="276"/>
        </pc:sldMkLst>
      </pc:sldChg>
      <pc:sldChg chg="modNotesTx">
        <pc:chgData name="Christof Leicht" userId="c2be54ba-619c-4810-a9f2-e88830c68bb1" providerId="ADAL" clId="{85F0A48C-9AB0-417F-AC6E-68923F036A39}" dt="2024-11-20T18:54:50.166" v="3" actId="6549"/>
        <pc:sldMkLst>
          <pc:docMk/>
          <pc:sldMk cId="1041797698" sldId="277"/>
        </pc:sldMkLst>
      </pc:sldChg>
      <pc:sldChg chg="modNotesTx">
        <pc:chgData name="Christof Leicht" userId="c2be54ba-619c-4810-a9f2-e88830c68bb1" providerId="ADAL" clId="{85F0A48C-9AB0-417F-AC6E-68923F036A39}" dt="2024-11-20T18:54:59.671" v="5" actId="6549"/>
        <pc:sldMkLst>
          <pc:docMk/>
          <pc:sldMk cId="3723754493" sldId="279"/>
        </pc:sldMkLst>
      </pc:sldChg>
      <pc:sldChg chg="modNotesTx">
        <pc:chgData name="Christof Leicht" userId="c2be54ba-619c-4810-a9f2-e88830c68bb1" providerId="ADAL" clId="{85F0A48C-9AB0-417F-AC6E-68923F036A39}" dt="2024-11-20T18:54:55.863" v="4" actId="6549"/>
        <pc:sldMkLst>
          <pc:docMk/>
          <pc:sldMk cId="4184159598" sldId="280"/>
        </pc:sldMkLst>
      </pc:sldChg>
      <pc:sldChg chg="modNotesTx">
        <pc:chgData name="Christof Leicht" userId="c2be54ba-619c-4810-a9f2-e88830c68bb1" providerId="ADAL" clId="{85F0A48C-9AB0-417F-AC6E-68923F036A39}" dt="2024-11-20T18:55:03.257" v="6" actId="6549"/>
        <pc:sldMkLst>
          <pc:docMk/>
          <pc:sldMk cId="187948373" sldId="281"/>
        </pc:sldMkLst>
      </pc:sldChg>
      <pc:sldChg chg="modNotesTx">
        <pc:chgData name="Christof Leicht" userId="c2be54ba-619c-4810-a9f2-e88830c68bb1" providerId="ADAL" clId="{85F0A48C-9AB0-417F-AC6E-68923F036A39}" dt="2024-11-20T18:56:03.589" v="11" actId="6549"/>
        <pc:sldMkLst>
          <pc:docMk/>
          <pc:sldMk cId="1069814118" sldId="282"/>
        </pc:sldMkLst>
      </pc:sldChg>
      <pc:sldChg chg="del">
        <pc:chgData name="Christof Leicht" userId="c2be54ba-619c-4810-a9f2-e88830c68bb1" providerId="ADAL" clId="{85F0A48C-9AB0-417F-AC6E-68923F036A39}" dt="2024-11-20T18:55:58.141" v="10" actId="47"/>
        <pc:sldMkLst>
          <pc:docMk/>
          <pc:sldMk cId="2003195285" sldId="283"/>
        </pc:sldMkLst>
      </pc:sldChg>
      <pc:sldChg chg="delSp mod modNotesTx">
        <pc:chgData name="Christof Leicht" userId="c2be54ba-619c-4810-a9f2-e88830c68bb1" providerId="ADAL" clId="{85F0A48C-9AB0-417F-AC6E-68923F036A39}" dt="2024-11-20T18:55:53.776" v="8" actId="478"/>
        <pc:sldMkLst>
          <pc:docMk/>
          <pc:sldMk cId="1022281918" sldId="284"/>
        </pc:sldMkLst>
        <pc:spChg chg="del">
          <ac:chgData name="Christof Leicht" userId="c2be54ba-619c-4810-a9f2-e88830c68bb1" providerId="ADAL" clId="{85F0A48C-9AB0-417F-AC6E-68923F036A39}" dt="2024-11-20T18:55:53.776" v="8" actId="478"/>
          <ac:spMkLst>
            <pc:docMk/>
            <pc:sldMk cId="1022281918" sldId="284"/>
            <ac:spMk id="5" creationId="{FBC31EF6-38EC-A53D-32D6-D50782BD356D}"/>
          </ac:spMkLst>
        </pc:spChg>
      </pc:sldChg>
      <pc:sldChg chg="del">
        <pc:chgData name="Christof Leicht" userId="c2be54ba-619c-4810-a9f2-e88830c68bb1" providerId="ADAL" clId="{85F0A48C-9AB0-417F-AC6E-68923F036A39}" dt="2024-11-20T18:55:56.969" v="9" actId="47"/>
        <pc:sldMkLst>
          <pc:docMk/>
          <pc:sldMk cId="61909559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Student</a:t>
            </a:r>
            <a:r>
              <a:rPr lang="en-US" sz="1600" b="1" baseline="0"/>
              <a:t> p</a:t>
            </a:r>
            <a:r>
              <a:rPr lang="en-US" sz="1600" b="1"/>
              <a:t>ositivity</a:t>
            </a:r>
            <a:r>
              <a:rPr lang="en-US" sz="1600" b="1" baseline="0"/>
              <a:t> measure </a:t>
            </a:r>
            <a:r>
              <a:rPr lang="en-US" sz="1600" b="1"/>
              <a:t>2023 (%) </a:t>
            </a:r>
            <a:endParaRPr lang="en-US" sz="1600" b="0"/>
          </a:p>
        </c:rich>
      </c:tx>
      <c:layout>
        <c:manualLayout>
          <c:xMode val="edge"/>
          <c:yMode val="edge"/>
          <c:x val="0.22312441715609557"/>
          <c:y val="0.14301992774779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400918427417756"/>
          <c:y val="0.34355672188760822"/>
          <c:w val="0.46659318076420625"/>
          <c:h val="0.51163291315348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CF-4CA6-9EEF-B0BC034A377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CF-4CA6-9EEF-B0BC034A3772}"/>
              </c:ext>
            </c:extLst>
          </c:dPt>
          <c:cat>
            <c:strRef>
              <c:f>Sheet1!$A$2:$A$6</c:f>
              <c:strCache>
                <c:ptCount val="5"/>
                <c:pt idx="0">
                  <c:v>Feedback</c:v>
                </c:pt>
                <c:pt idx="1">
                  <c:v>Teaching</c:v>
                </c:pt>
                <c:pt idx="2">
                  <c:v>Academic Support</c:v>
                </c:pt>
                <c:pt idx="3">
                  <c:v>Resources</c:v>
                </c:pt>
                <c:pt idx="4">
                  <c:v>Learning opportunities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77.8</c:v>
                </c:pt>
                <c:pt idx="1">
                  <c:v>84.9</c:v>
                </c:pt>
                <c:pt idx="2">
                  <c:v>83.5</c:v>
                </c:pt>
                <c:pt idx="3">
                  <c:v>86.2</c:v>
                </c:pt>
                <c:pt idx="4">
                  <c:v>81.400000000000006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F-4CA6-9EEF-B0BC034A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axId val="850514000"/>
        <c:axId val="850516160"/>
      </c:barChart>
      <c:catAx>
        <c:axId val="85051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516160"/>
        <c:crosses val="autoZero"/>
        <c:auto val="1"/>
        <c:lblAlgn val="ctr"/>
        <c:lblOffset val="100"/>
        <c:noMultiLvlLbl val="0"/>
      </c:catAx>
      <c:valAx>
        <c:axId val="850516160"/>
        <c:scaling>
          <c:orientation val="minMax"/>
          <c:max val="90"/>
          <c:min val="75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5140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71223825743274"/>
          <c:y val="4.0755116959064329E-2"/>
          <c:w val="0.80017265139771521"/>
          <c:h val="0.77795687134502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  <c:pt idx="11">
                  <c:v>2019/20</c:v>
                </c:pt>
                <c:pt idx="12">
                  <c:v>2020/21</c:v>
                </c:pt>
                <c:pt idx="13">
                  <c:v>2021/22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0.28699999999999998</c:v>
                </c:pt>
                <c:pt idx="1">
                  <c:v>0.309</c:v>
                </c:pt>
                <c:pt idx="2">
                  <c:v>0.32600000000000001</c:v>
                </c:pt>
                <c:pt idx="3">
                  <c:v>0.34699999999999998</c:v>
                </c:pt>
                <c:pt idx="4">
                  <c:v>0.39900000000000002</c:v>
                </c:pt>
                <c:pt idx="5">
                  <c:v>0.44500000000000001</c:v>
                </c:pt>
                <c:pt idx="6">
                  <c:v>0.46400000000000002</c:v>
                </c:pt>
                <c:pt idx="7">
                  <c:v>0.48399999999999999</c:v>
                </c:pt>
                <c:pt idx="8">
                  <c:v>0.496</c:v>
                </c:pt>
                <c:pt idx="9">
                  <c:v>0.49099999999999999</c:v>
                </c:pt>
                <c:pt idx="10">
                  <c:v>0.49099999999999999</c:v>
                </c:pt>
                <c:pt idx="11">
                  <c:v>0.51600000000000001</c:v>
                </c:pt>
                <c:pt idx="12">
                  <c:v>0.53300000000000003</c:v>
                </c:pt>
                <c:pt idx="13">
                  <c:v>0.52500000000000002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6C-449F-8EAA-01A230117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451136"/>
        <c:axId val="66437120"/>
      </c:line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200" b="1" smtId="4294967295">
                <a:solidFill>
                  <a:schemeClr val="tx2">
                    <a:lumMod val="90000"/>
                    <a:lumOff val="10000"/>
                  </a:schemeClr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tickLblSkip val="6"/>
        <c:noMultiLvlLbl val="0"/>
      </c:catAx>
      <c:valAx>
        <c:axId val="66437120"/>
        <c:scaling>
          <c:orientation val="minMax"/>
          <c:min val="0.25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numFmt formatCode="#,##0%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200" b="1" smtId="4294967295">
                <a:solidFill>
                  <a:schemeClr val="tx2">
                    <a:lumMod val="90000"/>
                    <a:lumOff val="10000"/>
                  </a:schemeClr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800" smtId="4294967295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27F4C-DE96-486A-9FE6-F7B6D7BE8BA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71FCA-0824-4BBC-84E3-9ED77408E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0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0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1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2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2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6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8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5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9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1FCA-0824-4BBC-84E3-9ED77408EA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1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171A-BDA8-EB2E-B266-F7CDBEB26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665D2-1459-6C19-39BA-DC5CDC811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C74D-9C86-8727-C1C5-DAA24E38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03EF-FB56-B7B6-B1BB-454F4C9F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27AD3-5C37-2DC9-CC62-9ABE1D62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A42C51-F153-2150-D2AA-DCF3F37C0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2" b="989"/>
          <a:stretch/>
        </p:blipFill>
        <p:spPr>
          <a:xfrm>
            <a:off x="9788403" y="5338856"/>
            <a:ext cx="2015239" cy="92780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8" name="Picture 4" descr="Loughborough University rebrands again following student protests - Design  Week">
            <a:extLst>
              <a:ext uri="{FF2B5EF4-FFF2-40B4-BE49-F238E27FC236}">
                <a16:creationId xmlns:a16="http://schemas.microsoft.com/office/drawing/2014/main" id="{91692748-5C65-02D9-8781-8F72D35BB0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179" y="6253956"/>
            <a:ext cx="2195286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6249-1F06-CC98-6F23-686FDA14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3FA69-4756-CCA7-B036-107BCDB45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F92E8-07C7-63E5-3F94-32F8AFC1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47407-7325-1A1C-A0A5-D70A3E38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FFA4-0D2E-CE47-D151-AAC8CBBF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09C8D-364F-2185-3995-F1F0F3229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7076-2591-BE6F-3C14-158A59207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9BAB-5844-D923-18BF-5F1B7C2E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4A39-5CB2-5529-DCC5-9A9CE27C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FB0C-1B06-977D-59D3-5304D999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8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70A7-3AF4-4A5E-1ACB-DBA3EC65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DF2A-6FC8-7978-70FC-18D9B9EC8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279"/>
            <a:ext cx="10515600" cy="36986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9257-524F-70FA-4C94-6D66A6C6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D542-295F-668D-826F-B0A5E962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A20E-15FC-92BF-7F11-AF0B3B82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4AFF3-52BD-DFDB-871B-62E23D51A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2" b="989"/>
          <a:stretch/>
        </p:blipFill>
        <p:spPr>
          <a:xfrm>
            <a:off x="9788403" y="5338856"/>
            <a:ext cx="2015239" cy="92780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028" name="Picture 4" descr="Loughborough University rebrands again following student protests - Design  Week">
            <a:extLst>
              <a:ext uri="{FF2B5EF4-FFF2-40B4-BE49-F238E27FC236}">
                <a16:creationId xmlns:a16="http://schemas.microsoft.com/office/drawing/2014/main" id="{D95A1136-05F5-501D-8A06-55172FE02E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179" y="6253956"/>
            <a:ext cx="2195286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2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B88D-F64D-B4D5-B5DC-2F9339D3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038D-703B-3196-E53F-99856BFA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92CE-9FA2-0B1D-D8DB-518501C9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C4E6D-B506-DFDC-F108-7C1AA4D2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E308-2A3A-BCC7-E780-B491831E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062B-BEA3-2969-57F8-C7B0DCCF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4A5A-35D9-13EB-D0C2-11B5B115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4F1F8-9B87-B70C-6B16-239C9953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BCA53-715C-9840-EAD0-BF66EB05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24BC4-E5A9-C81E-8A70-19FF0536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11338-C386-DCE4-978B-86FC315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7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851D-7B2F-7C93-E756-E906F35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DA820-E485-8E86-8713-9ADEBDE1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765EB-4E1D-0161-48C1-A25924674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8173C-6CC7-6E32-315E-F30A36B2B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317F7-05E4-E084-729C-92F19E3CA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CBDF5-1046-D750-6C8D-08AA3A77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4B1A4-C5BD-41A6-3031-F6E33BD2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FD3CE-FBA9-A1D9-01E8-11114F03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2625-D487-96F3-6BDF-D410ECF7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8C3B1-86E8-685C-A5A5-B2F12A44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BD045-2BEA-2E07-0A78-E22E78B5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4CA84-48DC-E124-7F66-3EB03F1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2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7DA97-FF66-86CA-E3F6-CFB839E2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5AAEE-6EA4-6383-0F4E-2E3642F1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1EB2-E671-2AF7-946C-5E780D40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5305-7C55-AEA0-A41E-4B86CA8D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2508-CF93-A60C-244A-CA2694C7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02BFE-D214-EF15-8FD3-53EC30B02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1093-71BE-864E-F2A6-31A9AB97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2329A-4844-758E-A3E8-554247F9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8E1CB-CF8B-2777-6318-C9ADF87A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B255-794D-D236-5DD8-0AE79E15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78AA8-167D-DFC5-2EDB-67019B899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01C33-680B-7603-AEEB-AEF606957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65531-AB14-DFEE-BCC0-F84DEFA1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6851C-67AD-2F62-7322-16107A39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C4E-D3BA-0C3F-E53C-C038A043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2BF01-5A18-3172-3744-A196A557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7B400-708E-780B-D5EC-41584A85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1454-96E8-C632-F7D9-7C6DB63B7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BF1ACF-59AC-4D11-96D2-8742DC802E6E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49BEB-BC3D-E46E-D3AF-49169DA98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99880-112D-C2F1-B3A1-CB8C7BB6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1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.a.leicht@lboro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hyperlink" Target="http://www.statista.com/statistics/376075/higher-education-institutions-income-from-tuition-fees-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49" y="1924375"/>
            <a:ext cx="10982326" cy="3203249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GB" sz="4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Ind</a:t>
            </a:r>
            <a:r>
              <a:rPr lang="en-GB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ividual </a:t>
            </a:r>
            <a:r>
              <a:rPr lang="en-GB" sz="4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en-GB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ssessment </a:t>
            </a:r>
            <a:r>
              <a:rPr lang="en-GB" sz="44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</a:t>
            </a:r>
            <a:r>
              <a:rPr lang="en-GB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eedback (INDAF)</a:t>
            </a:r>
          </a:p>
          <a:p>
            <a:pPr>
              <a:spcBef>
                <a:spcPts val="600"/>
              </a:spcBef>
            </a:pPr>
            <a:endParaRPr lang="en-GB" sz="3200" dirty="0"/>
          </a:p>
          <a:p>
            <a:pPr>
              <a:spcBef>
                <a:spcPts val="600"/>
              </a:spcBef>
            </a:pPr>
            <a:endParaRPr lang="en-GB" sz="3200" dirty="0"/>
          </a:p>
          <a:p>
            <a:pPr algn="l">
              <a:spcAft>
                <a:spcPts val="800"/>
              </a:spcAft>
            </a:pP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 App that creates automated individualised assessment feedback. </a:t>
            </a:r>
          </a:p>
          <a:p>
            <a:pPr algn="l">
              <a:spcAft>
                <a:spcPts val="800"/>
              </a:spcAft>
            </a:pP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Sold to education providers as a Web application.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BC9F93-2C97-F569-0DEF-06EE780A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68" y="242659"/>
            <a:ext cx="1452759" cy="1892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0AE08-3D4C-41B4-0CA0-2208A5D82BBF}"/>
              </a:ext>
            </a:extLst>
          </p:cNvPr>
          <p:cNvSpPr txBox="1"/>
          <p:nvPr/>
        </p:nvSpPr>
        <p:spPr>
          <a:xfrm>
            <a:off x="400049" y="5744560"/>
            <a:ext cx="5033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latin typeface="Century Gothic (Headings)"/>
                <a:cs typeface="Bodoni MT" panose="020F0502020204030204" pitchFamily="34" charset="0"/>
              </a:rPr>
              <a:t>Christof Leicht, </a:t>
            </a:r>
            <a:r>
              <a:rPr lang="en-GB" b="1">
                <a:latin typeface="Century Gothic (Headings)"/>
                <a:cs typeface="Bodoni MT" panose="020F0502020204030204" pitchFamily="34" charset="0"/>
                <a:hlinkClick r:id="rId4"/>
              </a:rPr>
              <a:t>c.a.leicht@lboro.ac.uk</a:t>
            </a:r>
            <a:endParaRPr lang="en-GB" b="1">
              <a:latin typeface="Century Gothic (Headings)"/>
              <a:cs typeface="Bodoni MT" panose="020F0502020204030204" pitchFamily="34" charset="0"/>
            </a:endParaRPr>
          </a:p>
          <a:p>
            <a:r>
              <a:rPr lang="en-GB" b="1" i="0">
                <a:effectLst/>
                <a:latin typeface="Century Gothic (Headings)"/>
                <a:cs typeface="Bodoni MT" panose="020F0502020204030204" pitchFamily="34" charset="0"/>
              </a:rPr>
              <a:t>Loughborough University</a:t>
            </a:r>
          </a:p>
        </p:txBody>
      </p:sp>
    </p:spTree>
    <p:extLst>
      <p:ext uri="{BB962C8B-B14F-4D97-AF65-F5344CB8AC3E}">
        <p14:creationId xmlns:p14="http://schemas.microsoft.com/office/powerpoint/2010/main" val="152646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F713-7EA7-14DF-467C-3AD90C25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34285"/>
            <a:ext cx="3409336" cy="1325563"/>
          </a:xfrm>
        </p:spPr>
        <p:txBody>
          <a:bodyPr>
            <a:normAutofit/>
          </a:bodyPr>
          <a:lstStyle/>
          <a:p>
            <a:r>
              <a:rPr lang="en-GB" b="1" dirty="0"/>
              <a:t>Finances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2FDA-CA77-41B2-2F05-BBB791D4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5947266"/>
            <a:ext cx="7725229" cy="6505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Income per customer modelled on ‘£1 per student’ institution subscription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10ED12-A2E3-4F94-FFDA-0CAACA861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47368"/>
              </p:ext>
            </p:extLst>
          </p:nvPr>
        </p:nvGraphicFramePr>
        <p:xfrm>
          <a:off x="631371" y="2341271"/>
          <a:ext cx="891208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627">
                  <a:extLst>
                    <a:ext uri="{9D8B030D-6E8A-4147-A177-3AD203B41FA5}">
                      <a16:colId xmlns:a16="http://schemas.microsoft.com/office/drawing/2014/main" val="2062901749"/>
                    </a:ext>
                  </a:extLst>
                </a:gridCol>
                <a:gridCol w="2178152">
                  <a:extLst>
                    <a:ext uri="{9D8B030D-6E8A-4147-A177-3AD203B41FA5}">
                      <a16:colId xmlns:a16="http://schemas.microsoft.com/office/drawing/2014/main" val="3704161271"/>
                    </a:ext>
                  </a:extLst>
                </a:gridCol>
                <a:gridCol w="4207943">
                  <a:extLst>
                    <a:ext uri="{9D8B030D-6E8A-4147-A177-3AD203B41FA5}">
                      <a16:colId xmlns:a16="http://schemas.microsoft.com/office/drawing/2014/main" val="969018714"/>
                    </a:ext>
                  </a:extLst>
                </a:gridCol>
                <a:gridCol w="1083366">
                  <a:extLst>
                    <a:ext uri="{9D8B030D-6E8A-4147-A177-3AD203B41FA5}">
                      <a16:colId xmlns:a16="http://schemas.microsoft.com/office/drawing/2014/main" val="360745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Software development, adjustments                                             and maintenance</a:t>
                      </a:r>
                    </a:p>
                    <a:p>
                      <a:r>
                        <a:rPr lang="en-GB" dirty="0"/>
                        <a:t>Marketing,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£120k</a:t>
                      </a:r>
                      <a:br>
                        <a:rPr lang="en-GB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Pump priming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£80k (initial App development)</a:t>
                      </a:r>
                      <a:br>
                        <a:rPr lang="en-GB" b="0" dirty="0"/>
                      </a:br>
                      <a:r>
                        <a:rPr lang="en-GB" b="0" dirty="0"/>
                        <a:t>£40k (Sales, Marketing)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0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 2</a:t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£200k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£80k</a:t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£120k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 3</a:t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£600k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60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£240k</a:t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£360k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11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Year 4</a:t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£1.8M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180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£0.7M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9194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D32058-7CF2-C24C-EC42-F017AB1ABB2E}"/>
              </a:ext>
            </a:extLst>
          </p:cNvPr>
          <p:cNvSpPr txBox="1">
            <a:spLocks/>
          </p:cNvSpPr>
          <p:nvPr/>
        </p:nvSpPr>
        <p:spPr>
          <a:xfrm>
            <a:off x="531584" y="1559446"/>
            <a:ext cx="9381671" cy="65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b="1" dirty="0"/>
              <a:t>Applying for £120k in pump priming</a:t>
            </a:r>
          </a:p>
        </p:txBody>
      </p:sp>
    </p:spTree>
    <p:extLst>
      <p:ext uri="{BB962C8B-B14F-4D97-AF65-F5344CB8AC3E}">
        <p14:creationId xmlns:p14="http://schemas.microsoft.com/office/powerpoint/2010/main" val="102228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2FFE46B-7E2C-56EF-C70A-E01391D04D4F}"/>
              </a:ext>
            </a:extLst>
          </p:cNvPr>
          <p:cNvSpPr/>
          <p:nvPr/>
        </p:nvSpPr>
        <p:spPr>
          <a:xfrm>
            <a:off x="7162590" y="4199523"/>
            <a:ext cx="6033868" cy="2742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DF835-4B88-6653-D86F-F75548FA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33810" cy="1325563"/>
          </a:xfrm>
        </p:spPr>
        <p:txBody>
          <a:bodyPr/>
          <a:lstStyle/>
          <a:p>
            <a:r>
              <a:rPr lang="en-GB" b="1" dirty="0"/>
              <a:t>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E7147-83BE-FC91-6F80-B1958626F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896192"/>
            <a:ext cx="6564085" cy="4104000"/>
          </a:xfrm>
        </p:spPr>
        <p:txBody>
          <a:bodyPr>
            <a:normAutofit/>
          </a:bodyPr>
          <a:lstStyle/>
          <a:p>
            <a:r>
              <a:rPr lang="en-GB" dirty="0"/>
              <a:t>Students often do not get any exam feedback</a:t>
            </a:r>
          </a:p>
          <a:p>
            <a:r>
              <a:rPr lang="en-GB" dirty="0"/>
              <a:t>Why? The traditional approach is labour-intense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	 </a:t>
            </a:r>
            <a:r>
              <a:rPr lang="en-GB" dirty="0"/>
              <a:t>Students are dissatisfied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ym typeface="Wingdings" panose="05000000000000000000" pitchFamily="2" charset="2"/>
              </a:rPr>
              <a:t> Lower University ranking/esteem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	</a:t>
            </a:r>
            <a:r>
              <a:rPr lang="en-GB" dirty="0"/>
              <a:t> </a:t>
            </a:r>
            <a:r>
              <a:rPr lang="en-GB" b="1" dirty="0"/>
              <a:t>Lower University income</a:t>
            </a:r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796F2A-0ECA-28E4-CD7A-F14D5821A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905088"/>
              </p:ext>
            </p:extLst>
          </p:nvPr>
        </p:nvGraphicFramePr>
        <p:xfrm>
          <a:off x="7414961" y="4077415"/>
          <a:ext cx="4948795" cy="261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BDF5D9B5-BB1F-728D-6261-D653F46D8451}"/>
              </a:ext>
            </a:extLst>
          </p:cNvPr>
          <p:cNvSpPr/>
          <p:nvPr/>
        </p:nvSpPr>
        <p:spPr>
          <a:xfrm>
            <a:off x="5514705" y="6311741"/>
            <a:ext cx="2967810" cy="40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/>
            <a:r>
              <a:rPr lang="en-GB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/>
              </a:rPr>
              <a:t>Source</a:t>
            </a:r>
            <a:r>
              <a:rPr lang="en-GB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/>
              </a:rPr>
              <a:t> officeforstudents.org.uk</a:t>
            </a:r>
            <a:endParaRPr sz="1200" dirty="0">
              <a:solidFill>
                <a:schemeClr val="tx2">
                  <a:lumMod val="90000"/>
                  <a:lumOff val="10000"/>
                </a:schemeClr>
              </a:solidFill>
              <a:latin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36354-5E25-D977-5F38-8515F7EBD2FA}"/>
              </a:ext>
            </a:extLst>
          </p:cNvPr>
          <p:cNvGrpSpPr/>
          <p:nvPr/>
        </p:nvGrpSpPr>
        <p:grpSpPr>
          <a:xfrm>
            <a:off x="7183085" y="343214"/>
            <a:ext cx="4768136" cy="3875640"/>
            <a:chOff x="7183085" y="343214"/>
            <a:chExt cx="4768136" cy="3875640"/>
          </a:xfrm>
        </p:grpSpPr>
        <p:sp>
          <p:nvSpPr>
            <p:cNvPr id="7" name="New shape">
              <a:extLst>
                <a:ext uri="{FF2B5EF4-FFF2-40B4-BE49-F238E27FC236}">
                  <a16:creationId xmlns:a16="http://schemas.microsoft.com/office/drawing/2014/main" id="{F2EF8A72-1476-43C4-D96E-94FDEEC60C41}"/>
                </a:ext>
              </a:extLst>
            </p:cNvPr>
            <p:cNvSpPr/>
            <p:nvPr/>
          </p:nvSpPr>
          <p:spPr>
            <a:xfrm>
              <a:off x="7190343" y="343214"/>
              <a:ext cx="4760878" cy="32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 fontScale="77500" lnSpcReduction="20000"/>
            </a:bodyPr>
            <a:lstStyle/>
            <a:p>
              <a:pPr algn="l">
                <a:lnSpc>
                  <a:spcPct val="100000"/>
                </a:lnSpc>
                <a:spcAft>
                  <a:spcPct val="20000"/>
                </a:spcAft>
              </a:pPr>
              <a:r>
                <a:rPr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Open Sans"/>
                </a:rPr>
                <a:t>Tuition fees</a:t>
              </a:r>
              <a:r>
                <a:rPr lang="en-US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Open Sans"/>
                </a:rPr>
                <a:t> </a:t>
              </a:r>
              <a:r>
                <a:rPr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Open Sans"/>
                </a:rPr>
                <a:t>as a share of higher education income in the</a:t>
              </a:r>
              <a:r>
                <a:rPr lang="en-GB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Open Sans"/>
                </a:rPr>
                <a:t> UK</a:t>
              </a:r>
              <a:endParaRPr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/>
              </a:endParaRPr>
            </a:p>
          </p:txBody>
        </p:sp>
        <p:graphicFrame>
          <p:nvGraphicFramePr>
            <p:cNvPr id="8" name="ChartObject">
              <a:extLst>
                <a:ext uri="{FF2B5EF4-FFF2-40B4-BE49-F238E27FC236}">
                  <a16:creationId xmlns:a16="http://schemas.microsoft.com/office/drawing/2014/main" id="{773672DC-38D3-7775-E170-5CF428EF9F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9221107"/>
                </p:ext>
              </p:extLst>
            </p:nvPr>
          </p:nvGraphicFramePr>
          <p:xfrm>
            <a:off x="7183085" y="625154"/>
            <a:ext cx="4760879" cy="3593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New shape">
              <a:extLst>
                <a:ext uri="{FF2B5EF4-FFF2-40B4-BE49-F238E27FC236}">
                  <a16:creationId xmlns:a16="http://schemas.microsoft.com/office/drawing/2014/main" id="{E363F748-322B-2205-4942-2B4DE5BF7CC8}"/>
                </a:ext>
              </a:extLst>
            </p:cNvPr>
            <p:cNvSpPr/>
            <p:nvPr/>
          </p:nvSpPr>
          <p:spPr>
            <a:xfrm>
              <a:off x="9185058" y="3202196"/>
              <a:ext cx="2758906" cy="3332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b">
              <a:normAutofit/>
            </a:bodyPr>
            <a:lstStyle/>
            <a:p>
              <a:pPr algn="l"/>
              <a:r>
                <a:rPr sz="11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/>
                </a:rPr>
                <a:t>Source</a:t>
              </a:r>
              <a:r>
                <a:rPr lang="en-GB" sz="11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/>
                </a:rPr>
                <a:t> </a:t>
              </a:r>
              <a:r>
                <a:rPr lang="en-GB" sz="11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/>
                </a:rPr>
                <a:t>statista.com; </a:t>
              </a:r>
              <a:r>
                <a:rPr sz="11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/>
                </a:rPr>
                <a:t>HESA</a:t>
              </a:r>
              <a:r>
                <a:rPr lang="en-GB" sz="11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/>
                </a:rPr>
                <a:t>,</a:t>
              </a:r>
              <a:r>
                <a:rPr sz="11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Open Sans"/>
                </a:rPr>
                <a:t> ID 376075</a:t>
              </a:r>
              <a:endParaRPr sz="11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4CDD-5C39-0396-EC22-A17BD625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Solution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B4487-D769-B3F5-46DB-C836E56A9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914"/>
            <a:ext cx="8674100" cy="281762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Automation</a:t>
            </a:r>
            <a:r>
              <a:rPr lang="en-GB" dirty="0"/>
              <a:t> of assessment report provision using existing marking data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     </a:t>
            </a:r>
            <a:r>
              <a:rPr lang="en-GB" dirty="0"/>
              <a:t>Minimising staff workload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     </a:t>
            </a:r>
            <a:r>
              <a:rPr lang="en-GB" dirty="0"/>
              <a:t>Providing individualised, student-centric feedback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86B6-5779-1542-EECD-7DC244EE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14" y="4643535"/>
            <a:ext cx="7380414" cy="18063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CB185F-DE22-E03B-9459-91457EB6184B}"/>
              </a:ext>
            </a:extLst>
          </p:cNvPr>
          <p:cNvGrpSpPr/>
          <p:nvPr/>
        </p:nvGrpSpPr>
        <p:grpSpPr>
          <a:xfrm>
            <a:off x="3991896" y="4970203"/>
            <a:ext cx="4524935" cy="1578082"/>
            <a:chOff x="3991896" y="4911211"/>
            <a:chExt cx="4524935" cy="15780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E76033-4120-4E5C-7E78-347BB8913F67}"/>
                </a:ext>
              </a:extLst>
            </p:cNvPr>
            <p:cNvSpPr/>
            <p:nvPr/>
          </p:nvSpPr>
          <p:spPr>
            <a:xfrm>
              <a:off x="3991896" y="4955458"/>
              <a:ext cx="1071716" cy="14944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89FC07-7036-EDF9-4000-46796FDF6BA8}"/>
                </a:ext>
              </a:extLst>
            </p:cNvPr>
            <p:cNvSpPr/>
            <p:nvPr/>
          </p:nvSpPr>
          <p:spPr>
            <a:xfrm>
              <a:off x="5140271" y="4955458"/>
              <a:ext cx="1071716" cy="149442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E88499-A767-BDBA-BF18-8E4120A71D4D}"/>
                </a:ext>
              </a:extLst>
            </p:cNvPr>
            <p:cNvSpPr/>
            <p:nvPr/>
          </p:nvSpPr>
          <p:spPr>
            <a:xfrm>
              <a:off x="6336478" y="4950540"/>
              <a:ext cx="1071716" cy="1494425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FF8AE1-A894-5E42-5E26-413354DC0F35}"/>
                </a:ext>
              </a:extLst>
            </p:cNvPr>
            <p:cNvSpPr/>
            <p:nvPr/>
          </p:nvSpPr>
          <p:spPr>
            <a:xfrm>
              <a:off x="6278814" y="4911211"/>
              <a:ext cx="2238017" cy="1578082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089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7FAC9E-9F39-ACA7-C800-034483CE3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17" t="10225" r="5273" b="84392"/>
          <a:stretch/>
        </p:blipFill>
        <p:spPr>
          <a:xfrm>
            <a:off x="10651488" y="855463"/>
            <a:ext cx="1403365" cy="367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BEED500-EA85-3D34-9F1D-419E7838A1C3}"/>
              </a:ext>
            </a:extLst>
          </p:cNvPr>
          <p:cNvGrpSpPr/>
          <p:nvPr/>
        </p:nvGrpSpPr>
        <p:grpSpPr>
          <a:xfrm>
            <a:off x="243177" y="1483525"/>
            <a:ext cx="7072023" cy="2982594"/>
            <a:chOff x="-122583" y="1377650"/>
            <a:chExt cx="7072023" cy="2982594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15137CE-D01D-F1C7-7CE8-E59DFA886138}"/>
                </a:ext>
              </a:extLst>
            </p:cNvPr>
            <p:cNvSpPr/>
            <p:nvPr/>
          </p:nvSpPr>
          <p:spPr>
            <a:xfrm>
              <a:off x="-122583" y="1555498"/>
              <a:ext cx="7072023" cy="280474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5C4BA2-BF6D-B27C-6B40-F0A7E82B7D8E}"/>
                </a:ext>
              </a:extLst>
            </p:cNvPr>
            <p:cNvSpPr/>
            <p:nvPr/>
          </p:nvSpPr>
          <p:spPr>
            <a:xfrm>
              <a:off x="3339056" y="1377650"/>
              <a:ext cx="1635712" cy="11072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7163322"/>
                </a:avLst>
              </a:prstTxWarp>
              <a:spAutoFit/>
            </a:bodyPr>
            <a:lstStyle/>
            <a:p>
              <a:pPr algn="ctr"/>
              <a:r>
                <a:rPr lang="en-US" sz="2000" b="1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Existing MVP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9F0226-42D5-BAC4-88E4-27263755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Product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A373-2F58-9501-992E-4633A4B22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59" y="2337755"/>
            <a:ext cx="5609343" cy="2262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Windows Application </a:t>
            </a:r>
          </a:p>
          <a:p>
            <a:pPr lvl="1"/>
            <a:r>
              <a:rPr lang="en-GB" sz="2000" dirty="0"/>
              <a:t>Provides marking environment</a:t>
            </a:r>
          </a:p>
          <a:p>
            <a:pPr lvl="1"/>
            <a:r>
              <a:rPr lang="en-GB" sz="2000" dirty="0"/>
              <a:t>Creates individual feedback reports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981C4-015D-AC2D-929B-2477E5FE3AE6}"/>
              </a:ext>
            </a:extLst>
          </p:cNvPr>
          <p:cNvSpPr txBox="1"/>
          <p:nvPr/>
        </p:nvSpPr>
        <p:spPr>
          <a:xfrm>
            <a:off x="500475" y="5995519"/>
            <a:ext cx="635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Web App high-fidelity prototype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30D6A9D-FF99-9D56-A2A7-A5FC3A2665A1}"/>
              </a:ext>
            </a:extLst>
          </p:cNvPr>
          <p:cNvSpPr/>
          <p:nvPr/>
        </p:nvSpPr>
        <p:spPr>
          <a:xfrm>
            <a:off x="900526" y="4911248"/>
            <a:ext cx="5237241" cy="97601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err="1"/>
              <a:t>VentureVersity</a:t>
            </a:r>
            <a:endParaRPr lang="en-GB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5A5E0-27D8-2EE8-0BFF-9F193DB4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6" t="-7988" r="4412" b="2242"/>
          <a:stretch/>
        </p:blipFill>
        <p:spPr>
          <a:xfrm>
            <a:off x="7814744" y="-382701"/>
            <a:ext cx="4278989" cy="71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857B43-C0C5-832D-2CF1-2DAAB449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725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 err="1"/>
              <a:t>VentureVersity</a:t>
            </a:r>
            <a:r>
              <a:rPr lang="en-GB" b="1" dirty="0"/>
              <a:t>: </a:t>
            </a:r>
            <a:br>
              <a:rPr lang="en-GB" sz="3200" dirty="0"/>
            </a:br>
            <a:r>
              <a:rPr lang="en-GB" sz="1200" b="1" dirty="0"/>
              <a:t> </a:t>
            </a:r>
            <a:endParaRPr lang="en-GB" sz="32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DD81C-2C20-2DF7-DDD4-F9C1BC19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29" y="2196849"/>
            <a:ext cx="3984200" cy="5224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C3A32B-2F34-7A8E-02F6-922752995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36" y="2196849"/>
            <a:ext cx="2419454" cy="2893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1F426-1239-049F-51D8-3BCF03FFD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778" y="2196849"/>
            <a:ext cx="4273761" cy="50802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AC32A5-CD28-DC00-BC20-CC1EA2C18EF5}"/>
              </a:ext>
            </a:extLst>
          </p:cNvPr>
          <p:cNvSpPr txBox="1">
            <a:spLocks/>
          </p:cNvSpPr>
          <p:nvPr/>
        </p:nvSpPr>
        <p:spPr>
          <a:xfrm>
            <a:off x="4105207" y="314867"/>
            <a:ext cx="7697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200" dirty="0"/>
            </a:br>
            <a:r>
              <a:rPr lang="en-GB" sz="1200" dirty="0"/>
              <a:t> </a:t>
            </a:r>
            <a:br>
              <a:rPr lang="en-GB" sz="1200" dirty="0"/>
            </a:br>
            <a:r>
              <a:rPr lang="en-GB" sz="3200" b="0" dirty="0"/>
              <a:t>	- High-fidelity prototype development</a:t>
            </a:r>
            <a:br>
              <a:rPr lang="en-GB" sz="3200" b="0" dirty="0"/>
            </a:br>
            <a:r>
              <a:rPr lang="en-GB" sz="3200" b="0" dirty="0"/>
              <a:t>	- Customer discovery</a:t>
            </a:r>
          </a:p>
        </p:txBody>
      </p:sp>
    </p:spTree>
    <p:extLst>
      <p:ext uri="{BB962C8B-B14F-4D97-AF65-F5344CB8AC3E}">
        <p14:creationId xmlns:p14="http://schemas.microsoft.com/office/powerpoint/2010/main" val="74119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E601-DE9D-D2A7-5415-C5DE0B79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829"/>
            <a:ext cx="3247612" cy="1238109"/>
          </a:xfrm>
        </p:spPr>
        <p:txBody>
          <a:bodyPr>
            <a:noAutofit/>
          </a:bodyPr>
          <a:lstStyle/>
          <a:p>
            <a:r>
              <a:rPr lang="en-GB" b="1" dirty="0"/>
              <a:t>Go to market</a:t>
            </a:r>
            <a:br>
              <a:rPr lang="en-GB" b="1" dirty="0"/>
            </a:br>
            <a:br>
              <a:rPr lang="en-GB" sz="2000" b="0" dirty="0"/>
            </a:br>
            <a:endParaRPr lang="en-GB" b="0" dirty="0"/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B038E6AB-FCDF-8FF6-83E0-18B1E961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307" y="-4461696"/>
            <a:ext cx="25278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7A8A9191-5A43-D538-A1FC-4F5975921B41}"/>
              </a:ext>
            </a:extLst>
          </p:cNvPr>
          <p:cNvSpPr/>
          <p:nvPr/>
        </p:nvSpPr>
        <p:spPr>
          <a:xfrm>
            <a:off x="-844721" y="3543832"/>
            <a:ext cx="7741135" cy="315662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47E7FC-DEB0-9B1F-0FC2-C88A6C5A2CEF}"/>
              </a:ext>
            </a:extLst>
          </p:cNvPr>
          <p:cNvGrpSpPr/>
          <p:nvPr/>
        </p:nvGrpSpPr>
        <p:grpSpPr>
          <a:xfrm>
            <a:off x="7796776" y="60723"/>
            <a:ext cx="7741135" cy="2882286"/>
            <a:chOff x="9182100" y="2355118"/>
            <a:chExt cx="7741135" cy="2882286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6A86F233-DA94-0350-2059-54F2A2D7B8DF}"/>
                </a:ext>
              </a:extLst>
            </p:cNvPr>
            <p:cNvSpPr/>
            <p:nvPr/>
          </p:nvSpPr>
          <p:spPr>
            <a:xfrm>
              <a:off x="9182100" y="2355118"/>
              <a:ext cx="7741135" cy="288228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ILM - Badges - Credly">
              <a:extLst>
                <a:ext uri="{FF2B5EF4-FFF2-40B4-BE49-F238E27FC236}">
                  <a16:creationId xmlns:a16="http://schemas.microsoft.com/office/drawing/2014/main" id="{F17ADFD8-49EC-E96F-0FAF-795007279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9624" y="2947378"/>
              <a:ext cx="1300479" cy="1300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PHM Accredited members Health Med. Training Schools offer advanced  interdisciplinary eLearning courses for purpose driven healthcare  professionals.">
              <a:extLst>
                <a:ext uri="{FF2B5EF4-FFF2-40B4-BE49-F238E27FC236}">
                  <a16:creationId xmlns:a16="http://schemas.microsoft.com/office/drawing/2014/main" id="{818E05F8-B805-2395-281C-08D0B4AF0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9420" y="2702118"/>
              <a:ext cx="1459315" cy="1075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ethods for Change – Evaluation Training &amp; Workshops">
              <a:extLst>
                <a:ext uri="{FF2B5EF4-FFF2-40B4-BE49-F238E27FC236}">
                  <a16:creationId xmlns:a16="http://schemas.microsoft.com/office/drawing/2014/main" id="{4898B328-DF14-050F-0662-4BCF4E02C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13" y="3661524"/>
              <a:ext cx="1484783" cy="148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21604E-9908-94F8-33BA-888FB9F8DFB4}"/>
              </a:ext>
            </a:extLst>
          </p:cNvPr>
          <p:cNvSpPr txBox="1">
            <a:spLocks/>
          </p:cNvSpPr>
          <p:nvPr/>
        </p:nvSpPr>
        <p:spPr>
          <a:xfrm>
            <a:off x="609104" y="1708714"/>
            <a:ext cx="7228609" cy="186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‘Large cohort’ institutions</a:t>
            </a:r>
          </a:p>
          <a:p>
            <a:r>
              <a:rPr lang="en-GB" dirty="0"/>
              <a:t>Medical education (Germany)</a:t>
            </a:r>
          </a:p>
          <a:p>
            <a:r>
              <a:rPr lang="en-GB" dirty="0"/>
              <a:t>Professional certification providers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B5D24D-7F66-DCBE-2B85-7298A84C28CD}"/>
              </a:ext>
            </a:extLst>
          </p:cNvPr>
          <p:cNvGrpSpPr/>
          <p:nvPr/>
        </p:nvGrpSpPr>
        <p:grpSpPr>
          <a:xfrm>
            <a:off x="6993615" y="3491749"/>
            <a:ext cx="5376853" cy="1463332"/>
            <a:chOff x="14432715" y="3539898"/>
            <a:chExt cx="5376853" cy="14633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64BFA1-4FFB-4B58-4F2A-121755FB01F8}"/>
                </a:ext>
              </a:extLst>
            </p:cNvPr>
            <p:cNvSpPr/>
            <p:nvPr/>
          </p:nvSpPr>
          <p:spPr>
            <a:xfrm>
              <a:off x="17793720" y="3991780"/>
              <a:ext cx="2015848" cy="6397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£30M/year (SOM)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FDE631-734D-059D-9266-288AEA4C479B}"/>
                </a:ext>
              </a:extLst>
            </p:cNvPr>
            <p:cNvSpPr txBox="1"/>
            <p:nvPr/>
          </p:nvSpPr>
          <p:spPr>
            <a:xfrm>
              <a:off x="16123052" y="3558948"/>
              <a:ext cx="28922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0" dirty="0"/>
                <a:t>Exam focus &amp; large cohorts</a:t>
              </a:r>
            </a:p>
          </p:txBody>
        </p:sp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F3F4D0E8-8E5D-E515-233A-FCEA74BABBF8}"/>
                </a:ext>
              </a:extLst>
            </p:cNvPr>
            <p:cNvSpPr/>
            <p:nvPr/>
          </p:nvSpPr>
          <p:spPr>
            <a:xfrm>
              <a:off x="16078602" y="3539898"/>
              <a:ext cx="2892256" cy="405055"/>
            </a:xfrm>
            <a:prstGeom prst="wedgeEllipseCallout">
              <a:avLst>
                <a:gd name="adj1" fmla="val -14428"/>
                <a:gd name="adj2" fmla="val 74126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6C83D2-9617-93F0-89BB-D7B7C224F1A9}"/>
                </a:ext>
              </a:extLst>
            </p:cNvPr>
            <p:cNvSpPr/>
            <p:nvPr/>
          </p:nvSpPr>
          <p:spPr>
            <a:xfrm>
              <a:off x="14432715" y="3994151"/>
              <a:ext cx="2901132" cy="66095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30% of 10k English speaking Unis</a:t>
              </a:r>
            </a:p>
          </p:txBody>
        </p: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061350C3-443F-CAF4-8142-70A7BE10D964}"/>
                </a:ext>
              </a:extLst>
            </p:cNvPr>
            <p:cNvSpPr/>
            <p:nvPr/>
          </p:nvSpPr>
          <p:spPr>
            <a:xfrm>
              <a:off x="16785797" y="4644358"/>
              <a:ext cx="2015848" cy="345182"/>
            </a:xfrm>
            <a:prstGeom prst="wedgeEllipseCallout">
              <a:avLst>
                <a:gd name="adj1" fmla="val -32236"/>
                <a:gd name="adj2" fmla="val -65317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26A675-7715-D801-BE02-47E67031F7D0}"/>
                </a:ext>
              </a:extLst>
            </p:cNvPr>
            <p:cNvSpPr txBox="1"/>
            <p:nvPr/>
          </p:nvSpPr>
          <p:spPr>
            <a:xfrm>
              <a:off x="16807399" y="4633898"/>
              <a:ext cx="1962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£10k subscription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8F17C76-D77A-7B4D-1854-BEC0BC2A1E63}"/>
                </a:ext>
              </a:extLst>
            </p:cNvPr>
            <p:cNvSpPr/>
            <p:nvPr/>
          </p:nvSpPr>
          <p:spPr>
            <a:xfrm>
              <a:off x="17409160" y="4196080"/>
              <a:ext cx="320040" cy="2235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6CD04C4-AD88-71D5-D58D-7759C8E80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4853" y="4239586"/>
            <a:ext cx="1661814" cy="9188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F81E08-D51B-E954-FE12-2103DD153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568" y="4170842"/>
            <a:ext cx="1864549" cy="978734"/>
          </a:xfrm>
          <a:prstGeom prst="rect">
            <a:avLst/>
          </a:prstGeom>
        </p:spPr>
      </p:pic>
      <p:pic>
        <p:nvPicPr>
          <p:cNvPr id="27" name="Picture 2" descr="Royal Veterinary College - Wikipedia">
            <a:extLst>
              <a:ext uri="{FF2B5EF4-FFF2-40B4-BE49-F238E27FC236}">
                <a16:creationId xmlns:a16="http://schemas.microsoft.com/office/drawing/2014/main" id="{D61211DA-2BD5-91D0-1925-5E0F770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98" y="4514031"/>
            <a:ext cx="1401590" cy="15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Nottingham Trent University - Jobtrain">
            <a:extLst>
              <a:ext uri="{FF2B5EF4-FFF2-40B4-BE49-F238E27FC236}">
                <a16:creationId xmlns:a16="http://schemas.microsoft.com/office/drawing/2014/main" id="{D177D0A0-6600-B81A-AEBD-E9BA6498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17" y="3693804"/>
            <a:ext cx="2203009" cy="12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ITEI">
            <a:extLst>
              <a:ext uri="{FF2B5EF4-FFF2-40B4-BE49-F238E27FC236}">
                <a16:creationId xmlns:a16="http://schemas.microsoft.com/office/drawing/2014/main" id="{6D43818D-0DCF-E152-3899-5DCDB9F29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9" y="5241785"/>
            <a:ext cx="2426859" cy="9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82B48B-89D9-9ADD-CCC7-7524E462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79700" cy="1325563"/>
          </a:xfrm>
        </p:spPr>
        <p:txBody>
          <a:bodyPr/>
          <a:lstStyle/>
          <a:p>
            <a:r>
              <a:rPr lang="en-GB" dirty="0"/>
              <a:t>The team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C1CF2E-E022-62AC-277C-70800F6DB7B4}"/>
              </a:ext>
            </a:extLst>
          </p:cNvPr>
          <p:cNvCxnSpPr>
            <a:cxnSpLocks/>
          </p:cNvCxnSpPr>
          <p:nvPr/>
        </p:nvCxnSpPr>
        <p:spPr>
          <a:xfrm>
            <a:off x="947450" y="1495698"/>
            <a:ext cx="1047791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36C4547-AB69-573B-A528-E6C63D40E114}"/>
              </a:ext>
            </a:extLst>
          </p:cNvPr>
          <p:cNvSpPr/>
          <p:nvPr/>
        </p:nvSpPr>
        <p:spPr>
          <a:xfrm>
            <a:off x="4839967" y="262743"/>
            <a:ext cx="2186610" cy="21866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GB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GB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Inventor</a:t>
            </a:r>
          </a:p>
          <a:p>
            <a:pPr algn="ctr"/>
            <a:endParaRPr lang="en-GB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Christof Leicht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313E9809-F9BE-56A9-1ED9-1DC5A0A48B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8352" y="10058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BFDF21-4EB4-E01A-93DA-58B57D8AE34A}"/>
              </a:ext>
            </a:extLst>
          </p:cNvPr>
          <p:cNvGrpSpPr/>
          <p:nvPr/>
        </p:nvGrpSpPr>
        <p:grpSpPr>
          <a:xfrm>
            <a:off x="8690073" y="1751292"/>
            <a:ext cx="2963387" cy="2282984"/>
            <a:chOff x="10472477" y="77603"/>
            <a:chExt cx="2963387" cy="228298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D15EAE-97F7-86BF-3501-68127E2D2807}"/>
                </a:ext>
              </a:extLst>
            </p:cNvPr>
            <p:cNvSpPr/>
            <p:nvPr/>
          </p:nvSpPr>
          <p:spPr>
            <a:xfrm>
              <a:off x="11345062" y="77603"/>
              <a:ext cx="2090802" cy="20908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IP  </a:t>
              </a:r>
              <a:r>
                <a:rPr lang="en-GB" sz="1600" b="1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commerciali-sation</a:t>
              </a:r>
              <a:r>
                <a:rPr lang="en-GB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</a:p>
            <a:p>
              <a:pPr algn="ctr"/>
              <a:endParaRPr lang="en-GB" sz="15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Monalie Bandulasena (</a:t>
              </a:r>
              <a:r>
                <a:rPr lang="en-GB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Lboro</a:t>
              </a:r>
              <a:r>
                <a:rPr lang="en-GB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)</a:t>
              </a:r>
            </a:p>
          </p:txBody>
        </p:sp>
        <p:pic>
          <p:nvPicPr>
            <p:cNvPr id="23" name="Picture 12" descr="Meet the team | Research and Innovation support | Loughborough University">
              <a:extLst>
                <a:ext uri="{FF2B5EF4-FFF2-40B4-BE49-F238E27FC236}">
                  <a16:creationId xmlns:a16="http://schemas.microsoft.com/office/drawing/2014/main" id="{5200B160-88CE-4214-55BC-8B7684342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10973" r="20543" b="20463"/>
            <a:stretch/>
          </p:blipFill>
          <p:spPr bwMode="auto">
            <a:xfrm>
              <a:off x="10472477" y="1116767"/>
              <a:ext cx="1186073" cy="1243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36B5A40-C705-562A-93A4-77A5D936E0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58" t="10002" r="13542" b="30577"/>
          <a:stretch/>
        </p:blipFill>
        <p:spPr>
          <a:xfrm>
            <a:off x="5368730" y="77603"/>
            <a:ext cx="1167571" cy="116250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AFC83F2-D691-D0F5-C4C6-D20547DD027D}"/>
              </a:ext>
            </a:extLst>
          </p:cNvPr>
          <p:cNvGrpSpPr/>
          <p:nvPr/>
        </p:nvGrpSpPr>
        <p:grpSpPr>
          <a:xfrm>
            <a:off x="204563" y="1751292"/>
            <a:ext cx="5291320" cy="4512896"/>
            <a:chOff x="6767144" y="1701089"/>
            <a:chExt cx="5291320" cy="45128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DAF117-24FC-BDDA-32EF-D33A772C25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8841" y="3249064"/>
              <a:ext cx="450352" cy="221622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D0D9EC-0C5F-5EDF-0FB9-6B54BBE48C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93323" y="2828724"/>
              <a:ext cx="2057569" cy="130216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C22A45-DB14-990F-1BEF-9A8D9D787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2050" y="3954418"/>
              <a:ext cx="2285965" cy="122674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BA5DFE-70A5-00C0-B75D-401EBDBDBB6A}"/>
                </a:ext>
              </a:extLst>
            </p:cNvPr>
            <p:cNvSpPr/>
            <p:nvPr/>
          </p:nvSpPr>
          <p:spPr>
            <a:xfrm>
              <a:off x="6767144" y="4172665"/>
              <a:ext cx="2037522" cy="20375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Software developer, existing Windows App </a:t>
              </a:r>
            </a:p>
            <a:p>
              <a:pPr algn="ctr"/>
              <a:endParaRPr lang="en-GB" sz="1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Nik Chauhan (</a:t>
              </a:r>
              <a:r>
                <a:rPr lang="en-GB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Lboro</a:t>
              </a:r>
              <a:r>
                <a:rPr lang="en-GB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student)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18F69B8-450B-51B4-5016-2FB64CB853D8}"/>
                </a:ext>
              </a:extLst>
            </p:cNvPr>
            <p:cNvSpPr/>
            <p:nvPr/>
          </p:nvSpPr>
          <p:spPr>
            <a:xfrm>
              <a:off x="9307540" y="3193006"/>
              <a:ext cx="2037522" cy="20375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Software developer, Web App </a:t>
              </a:r>
            </a:p>
            <a:p>
              <a:pPr algn="ctr"/>
              <a:endParaRPr lang="en-GB" sz="1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GB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GB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Aaron Wardle, </a:t>
              </a:r>
            </a:p>
            <a:p>
              <a:pPr algn="ctr"/>
              <a:r>
                <a:rPr lang="en-GB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Swipe &amp; Tap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41613E3-5D7D-D64A-056D-0F15F9EB1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087" t="2971" r="8692" b="8692"/>
            <a:stretch/>
          </p:blipFill>
          <p:spPr>
            <a:xfrm>
              <a:off x="8491490" y="5056563"/>
              <a:ext cx="1168251" cy="1157422"/>
            </a:xfrm>
            <a:prstGeom prst="rect">
              <a:avLst/>
            </a:prstGeom>
          </p:spPr>
        </p:pic>
        <p:pic>
          <p:nvPicPr>
            <p:cNvPr id="28" name="Picture 2" descr="aaronwardle (Aaron Wardle) · GitHub">
              <a:extLst>
                <a:ext uri="{FF2B5EF4-FFF2-40B4-BE49-F238E27FC236}">
                  <a16:creationId xmlns:a16="http://schemas.microsoft.com/office/drawing/2014/main" id="{FB119D43-3832-832C-C19D-D4299DC11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9" t="1" r="19421" b="28874"/>
            <a:stretch/>
          </p:blipFill>
          <p:spPr bwMode="auto">
            <a:xfrm>
              <a:off x="10969454" y="2905554"/>
              <a:ext cx="1089010" cy="116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8185EBF-15F0-0035-1E38-4470B5933039}"/>
                </a:ext>
              </a:extLst>
            </p:cNvPr>
            <p:cNvSpPr/>
            <p:nvPr/>
          </p:nvSpPr>
          <p:spPr>
            <a:xfrm>
              <a:off x="7101121" y="1701089"/>
              <a:ext cx="2037522" cy="20375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Web access / user admin development</a:t>
              </a:r>
            </a:p>
            <a:p>
              <a:pPr algn="ctr"/>
              <a:endParaRPr lang="en-GB" sz="1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Rebecca Dickinson, Swipe &amp; Tap</a:t>
              </a:r>
            </a:p>
          </p:txBody>
        </p:sp>
        <p:pic>
          <p:nvPicPr>
            <p:cNvPr id="31" name="Picture 6" descr="Meet Rebecca Dickinson, our Web Developer | Swipe &amp; Tap - Mobile App  Developers in Leicester">
              <a:extLst>
                <a:ext uri="{FF2B5EF4-FFF2-40B4-BE49-F238E27FC236}">
                  <a16:creationId xmlns:a16="http://schemas.microsoft.com/office/drawing/2014/main" id="{DAA32130-D04D-5936-651C-53619428B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5305" r="10817" b="21526"/>
            <a:stretch/>
          </p:blipFill>
          <p:spPr bwMode="auto">
            <a:xfrm>
              <a:off x="8771606" y="2093367"/>
              <a:ext cx="1156473" cy="1156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01E292E6-A1D5-EAC6-77B8-29AD82CB2815}"/>
              </a:ext>
            </a:extLst>
          </p:cNvPr>
          <p:cNvSpPr/>
          <p:nvPr/>
        </p:nvSpPr>
        <p:spPr>
          <a:xfrm>
            <a:off x="6097932" y="3945250"/>
            <a:ext cx="2037522" cy="20375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Exam / feedback consultancy</a:t>
            </a:r>
          </a:p>
          <a:p>
            <a:pPr algn="ctr"/>
            <a:endParaRPr lang="en-GB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Firat Batmaz, School of Science (</a:t>
            </a:r>
            <a:r>
              <a:rPr lang="en-GB" sz="16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Lboro</a:t>
            </a:r>
            <a:r>
              <a:rPr lang="en-GB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E4D1F65-606A-B720-2492-4FCBECBDE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5"/>
          <a:stretch/>
        </p:blipFill>
        <p:spPr bwMode="auto">
          <a:xfrm>
            <a:off x="7783253" y="4964011"/>
            <a:ext cx="1182576" cy="11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5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89A4C3-8650-7F6C-4490-AF767A6BD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70205"/>
              </p:ext>
            </p:extLst>
          </p:nvPr>
        </p:nvGraphicFramePr>
        <p:xfrm>
          <a:off x="5480155" y="-100678"/>
          <a:ext cx="6655146" cy="538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045">
                  <a:extLst>
                    <a:ext uri="{9D8B030D-6E8A-4147-A177-3AD203B41FA5}">
                      <a16:colId xmlns:a16="http://schemas.microsoft.com/office/drawing/2014/main" val="2062901749"/>
                    </a:ext>
                  </a:extLst>
                </a:gridCol>
                <a:gridCol w="1243783">
                  <a:extLst>
                    <a:ext uri="{9D8B030D-6E8A-4147-A177-3AD203B41FA5}">
                      <a16:colId xmlns:a16="http://schemas.microsoft.com/office/drawing/2014/main" val="4197987992"/>
                    </a:ext>
                  </a:extLst>
                </a:gridCol>
                <a:gridCol w="1124338">
                  <a:extLst>
                    <a:ext uri="{9D8B030D-6E8A-4147-A177-3AD203B41FA5}">
                      <a16:colId xmlns:a16="http://schemas.microsoft.com/office/drawing/2014/main" val="3704161271"/>
                    </a:ext>
                  </a:extLst>
                </a:gridCol>
                <a:gridCol w="1159473">
                  <a:extLst>
                    <a:ext uri="{9D8B030D-6E8A-4147-A177-3AD203B41FA5}">
                      <a16:colId xmlns:a16="http://schemas.microsoft.com/office/drawing/2014/main" val="969018714"/>
                    </a:ext>
                  </a:extLst>
                </a:gridCol>
                <a:gridCol w="895957">
                  <a:extLst>
                    <a:ext uri="{9D8B030D-6E8A-4147-A177-3AD203B41FA5}">
                      <a16:colId xmlns:a16="http://schemas.microsoft.com/office/drawing/2014/main" val="3066126625"/>
                    </a:ext>
                  </a:extLst>
                </a:gridCol>
                <a:gridCol w="777550">
                  <a:extLst>
                    <a:ext uri="{9D8B030D-6E8A-4147-A177-3AD203B41FA5}">
                      <a16:colId xmlns:a16="http://schemas.microsoft.com/office/drawing/2014/main" val="871210450"/>
                    </a:ext>
                  </a:extLst>
                </a:gridCol>
              </a:tblGrid>
              <a:tr h="712818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34818"/>
                  </a:ext>
                </a:extLst>
              </a:tr>
              <a:tr h="122460">
                <a:tc>
                  <a:txBody>
                    <a:bodyPr/>
                    <a:lstStyle/>
                    <a:p>
                      <a:r>
                        <a:rPr lang="en-GB" b="1" dirty="0"/>
                        <a:t>Integration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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01507"/>
                  </a:ext>
                </a:extLst>
              </a:tr>
              <a:tr h="531113">
                <a:tc>
                  <a:txBody>
                    <a:bodyPr/>
                    <a:lstStyle/>
                    <a:p>
                      <a:r>
                        <a:rPr lang="en-GB" b="1" dirty="0"/>
                        <a:t>Price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5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Adaptability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9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AI capabilities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550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Automated individua-</a:t>
                      </a:r>
                      <a:r>
                        <a:rPr lang="en-GB" b="1" dirty="0" err="1"/>
                        <a:t>lised</a:t>
                      </a:r>
                      <a:r>
                        <a:rPr lang="en-GB" b="1" dirty="0"/>
                        <a:t> feedback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Limited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capa-bilities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Limited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capa-bilities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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275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7100AED-8745-64FD-387D-0159ABB3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6296406" cy="1325563"/>
          </a:xfrm>
        </p:spPr>
        <p:txBody>
          <a:bodyPr>
            <a:normAutofit/>
          </a:bodyPr>
          <a:lstStyle/>
          <a:p>
            <a:r>
              <a:rPr lang="en-GB" b="1"/>
              <a:t>Competition, Caveats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AD8F2-2E73-C46B-44F6-B970DA09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" y="2134602"/>
            <a:ext cx="4821184" cy="36986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Competition</a:t>
            </a:r>
          </a:p>
          <a:p>
            <a:r>
              <a:rPr lang="en-GB" sz="2400" dirty="0"/>
              <a:t>Marking software</a:t>
            </a:r>
          </a:p>
          <a:p>
            <a:r>
              <a:rPr lang="en-GB" sz="2400" dirty="0"/>
              <a:t>Learning management system Plugins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Current financial climate</a:t>
            </a:r>
          </a:p>
          <a:p>
            <a:r>
              <a:rPr lang="en-GB" sz="2400" dirty="0"/>
              <a:t>Strained university finances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31E1BB-5FF1-293A-9E0E-560182B2402D}"/>
              </a:ext>
            </a:extLst>
          </p:cNvPr>
          <p:cNvGrpSpPr/>
          <p:nvPr/>
        </p:nvGrpSpPr>
        <p:grpSpPr>
          <a:xfrm rot="21000149">
            <a:off x="8619661" y="-129126"/>
            <a:ext cx="3574412" cy="2648175"/>
            <a:chOff x="8776131" y="1015562"/>
            <a:chExt cx="3574412" cy="26481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42B998-10EF-D02D-282B-76D403F4F6AE}"/>
                </a:ext>
              </a:extLst>
            </p:cNvPr>
            <p:cNvGrpSpPr/>
            <p:nvPr/>
          </p:nvGrpSpPr>
          <p:grpSpPr>
            <a:xfrm rot="17920995">
              <a:off x="8731923" y="1059770"/>
              <a:ext cx="2533649" cy="2445234"/>
              <a:chOff x="8482008" y="613997"/>
              <a:chExt cx="2533649" cy="2445234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5A81A977-08FB-10C1-18DF-462FB6EDE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82008" y="613997"/>
                <a:ext cx="2107045" cy="338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>
                <a:extLst>
                  <a:ext uri="{FF2B5EF4-FFF2-40B4-BE49-F238E27FC236}">
                    <a16:creationId xmlns:a16="http://schemas.microsoft.com/office/drawing/2014/main" id="{9D728822-7EB9-28DA-DCF5-4B61373A8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6692" y="1665650"/>
                <a:ext cx="1580173" cy="483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4" name="Picture 12" descr="Online Examination System | Online Examination Software, Online Examination  Software Company, Online Examination Software Portal Company, Online Examination  Software, Online Examination Software Company, Online Examination Software  Company In Gorakhpur ...">
                <a:extLst>
                  <a:ext uri="{FF2B5EF4-FFF2-40B4-BE49-F238E27FC236}">
                    <a16:creationId xmlns:a16="http://schemas.microsoft.com/office/drawing/2014/main" id="{79ECFE4D-AED0-69CA-F603-4161C0577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5794" y="2667770"/>
                <a:ext cx="1839863" cy="391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FFAA580D-9D27-5D50-CAE9-0A9227B2C682}"/>
                </a:ext>
              </a:extLst>
            </p:cNvPr>
            <p:cNvSpPr txBox="1">
              <a:spLocks/>
            </p:cNvSpPr>
            <p:nvPr/>
          </p:nvSpPr>
          <p:spPr>
            <a:xfrm rot="17818943">
              <a:off x="11008191" y="2321384"/>
              <a:ext cx="2070170" cy="6145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b="1" dirty="0">
                  <a:solidFill>
                    <a:schemeClr val="tx1"/>
                  </a:solidFill>
                </a:rPr>
                <a:t>Others</a:t>
              </a:r>
              <a:endParaRPr lang="en-GB" sz="1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36B8B42-37DB-443F-9423-BC4F34A0E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645" y="937018"/>
            <a:ext cx="1065743" cy="13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BD93-5CFC-01A6-BFDC-3CCDD5DA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38670" cy="1325563"/>
          </a:xfrm>
        </p:spPr>
        <p:txBody>
          <a:bodyPr/>
          <a:lstStyle/>
          <a:p>
            <a:r>
              <a:rPr lang="en-GB" b="1" dirty="0"/>
              <a:t>Traction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A5EF-450B-5390-804A-EE22F493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4453"/>
            <a:ext cx="8547100" cy="2411355"/>
          </a:xfrm>
        </p:spPr>
        <p:txBody>
          <a:bodyPr>
            <a:normAutofit/>
          </a:bodyPr>
          <a:lstStyle/>
          <a:p>
            <a:r>
              <a:rPr lang="en-GB" dirty="0"/>
              <a:t>Fully developed prototype (4 rounds of Beta testing)</a:t>
            </a:r>
          </a:p>
          <a:p>
            <a:r>
              <a:rPr lang="en-GB" dirty="0"/>
              <a:t>Rolled out across Loughborough University</a:t>
            </a:r>
          </a:p>
          <a:p>
            <a:r>
              <a:rPr lang="en-GB" dirty="0"/>
              <a:t>App continuously shaped and assessed</a:t>
            </a:r>
          </a:p>
          <a:p>
            <a:pPr lvl="1"/>
            <a:r>
              <a:rPr lang="en-GB" dirty="0"/>
              <a:t>Positive Student feedback </a:t>
            </a:r>
          </a:p>
          <a:p>
            <a:pPr lvl="1"/>
            <a:r>
              <a:rPr lang="en-GB" dirty="0"/>
              <a:t>Staff feedback informing development</a:t>
            </a:r>
          </a:p>
        </p:txBody>
      </p:sp>
      <p:pic>
        <p:nvPicPr>
          <p:cNvPr id="4098" name="Picture 2" descr="Loughborough University">
            <a:extLst>
              <a:ext uri="{FF2B5EF4-FFF2-40B4-BE49-F238E27FC236}">
                <a16:creationId xmlns:a16="http://schemas.microsoft.com/office/drawing/2014/main" id="{2AF13B8D-4248-A8CA-85EA-E006A47C1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" r="53"/>
          <a:stretch/>
        </p:blipFill>
        <p:spPr bwMode="auto">
          <a:xfrm>
            <a:off x="3910064" y="618516"/>
            <a:ext cx="5054929" cy="2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7719E62-4EC2-2F86-99AD-2EE0A259D4AD}"/>
              </a:ext>
            </a:extLst>
          </p:cNvPr>
          <p:cNvSpPr/>
          <p:nvPr/>
        </p:nvSpPr>
        <p:spPr>
          <a:xfrm>
            <a:off x="9226207" y="1944079"/>
            <a:ext cx="2805556" cy="14585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i="0" u="none" strike="noStrike" baseline="0" dirty="0">
                <a:solidFill>
                  <a:srgbClr val="333333"/>
                </a:solidFill>
                <a:latin typeface="Calibri" panose="020F0502020204030204" pitchFamily="34" charset="0"/>
              </a:rPr>
              <a:t>Student X: </a:t>
            </a:r>
            <a:r>
              <a:rPr lang="en-GB" sz="1800" b="0" i="0" u="none" strike="noStrike" baseline="0" dirty="0">
                <a:solidFill>
                  <a:srgbClr val="333333"/>
                </a:solidFill>
                <a:latin typeface="Calibri" panose="020F0502020204030204" pitchFamily="34" charset="0"/>
              </a:rPr>
              <a:t>I thought the feedback system was brilliant and really appreciate knowing where my weaknesses lie</a:t>
            </a:r>
            <a:endParaRPr lang="en-GB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8B27482-0F88-7D4E-D7CF-60CCCAA4E573}"/>
              </a:ext>
            </a:extLst>
          </p:cNvPr>
          <p:cNvSpPr/>
          <p:nvPr/>
        </p:nvSpPr>
        <p:spPr>
          <a:xfrm>
            <a:off x="9226207" y="618516"/>
            <a:ext cx="2805556" cy="912832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800" b="1" i="0" u="none" strike="noStrike" baseline="0" dirty="0">
                <a:solidFill>
                  <a:srgbClr val="262626"/>
                </a:solidFill>
                <a:latin typeface="Calibri" panose="020F0502020204030204" pitchFamily="34" charset="0"/>
              </a:rPr>
              <a:t>Staff</a:t>
            </a:r>
            <a:r>
              <a:rPr lang="en-GB" sz="1800" b="1" i="0" u="none" strike="noStrike" dirty="0">
                <a:solidFill>
                  <a:srgbClr val="262626"/>
                </a:solidFill>
                <a:latin typeface="Calibri" panose="020F0502020204030204" pitchFamily="34" charset="0"/>
              </a:rPr>
              <a:t> Y: </a:t>
            </a:r>
            <a:r>
              <a:rPr lang="en-GB" sz="1800" b="0" i="0" u="none" strike="noStrike" baseline="0" dirty="0">
                <a:solidFill>
                  <a:srgbClr val="262626"/>
                </a:solidFill>
                <a:latin typeface="Calibri" panose="020F0502020204030204" pitchFamily="34" charset="0"/>
              </a:rPr>
              <a:t>For me, the process was not difficult and didn’t take up much extra time.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814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5d8b258-a573-4d64-bb06-fc327668363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060889-ba8e-4210-be2e-e5171b05f6c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DDC34284C5642A4289CCE0ECE2427" ma:contentTypeVersion="18" ma:contentTypeDescription="Create a new document." ma:contentTypeScope="" ma:versionID="ffd73e8d8ed41bd2f3c4469e36a6f246">
  <xsd:schema xmlns:xsd="http://www.w3.org/2001/XMLSchema" xmlns:xs="http://www.w3.org/2001/XMLSchema" xmlns:p="http://schemas.microsoft.com/office/2006/metadata/properties" xmlns:ns3="de060889-ba8e-4210-be2e-e5171b05f6c5" xmlns:ns4="5a6863dc-d977-45f3-ae94-4176dfbcf90a" targetNamespace="http://schemas.microsoft.com/office/2006/metadata/properties" ma:root="true" ma:fieldsID="0abea3386a4f8a6fa8b9ef989535e6c5" ns3:_="" ns4:_="">
    <xsd:import namespace="de060889-ba8e-4210-be2e-e5171b05f6c5"/>
    <xsd:import namespace="5a6863dc-d977-45f3-ae94-4176dfbcf9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60889-ba8e-4210-be2e-e5171b05f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863dc-d977-45f3-ae94-4176dfbcf9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996F8-6C70-4096-BDFA-E3387C293D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38F5F3-CAD5-4A0E-8F51-6A51A8C133DE}">
  <ds:schemaRefs>
    <ds:schemaRef ds:uri="http://purl.org/dc/elements/1.1/"/>
    <ds:schemaRef ds:uri="http://schemas.openxmlformats.org/package/2006/metadata/core-properties"/>
    <ds:schemaRef ds:uri="de060889-ba8e-4210-be2e-e5171b05f6c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a6863dc-d977-45f3-ae94-4176dfbcf9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BFAEE0-F076-430E-BCA9-E26DE8600F46}">
  <ds:schemaRefs>
    <ds:schemaRef ds:uri="5a6863dc-d977-45f3-ae94-4176dfbcf90a"/>
    <ds:schemaRef ds:uri="de060889-ba8e-4210-be2e-e5171b05f6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477</Words>
  <Application>Microsoft Office PowerPoint</Application>
  <PresentationFormat>Widescreen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Century Gothic (Headings)</vt:lpstr>
      <vt:lpstr>Open Sans</vt:lpstr>
      <vt:lpstr>Wingdings</vt:lpstr>
      <vt:lpstr>Wingdings 2</vt:lpstr>
      <vt:lpstr>Office Theme</vt:lpstr>
      <vt:lpstr>PowerPoint Presentation</vt:lpstr>
      <vt:lpstr>Problem</vt:lpstr>
      <vt:lpstr>Solution</vt:lpstr>
      <vt:lpstr>Product</vt:lpstr>
      <vt:lpstr>VentureVersity:   </vt:lpstr>
      <vt:lpstr>Go to market  </vt:lpstr>
      <vt:lpstr>The team</vt:lpstr>
      <vt:lpstr>Competition, Caveats</vt:lpstr>
      <vt:lpstr>Traction</vt:lpstr>
      <vt:lpstr>Finances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Larke</dc:creator>
  <cp:lastModifiedBy>Christof Leicht</cp:lastModifiedBy>
  <cp:revision>3</cp:revision>
  <dcterms:created xsi:type="dcterms:W3CDTF">2024-04-02T09:54:15Z</dcterms:created>
  <dcterms:modified xsi:type="dcterms:W3CDTF">2024-11-20T18:56:08Z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0x010100B6EDDC34284C5642A4289CCE0ECE2427</vt:lpwstr>
  </property>
</Properties>
</file>